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1" r:id="rId1"/>
  </p:sldMasterIdLst>
  <p:notesMasterIdLst>
    <p:notesMasterId r:id="rId18"/>
  </p:notesMasterIdLst>
  <p:sldIdLst>
    <p:sldId id="264" r:id="rId2"/>
    <p:sldId id="320" r:id="rId3"/>
    <p:sldId id="341" r:id="rId4"/>
    <p:sldId id="342" r:id="rId5"/>
    <p:sldId id="297" r:id="rId6"/>
    <p:sldId id="319" r:id="rId7"/>
    <p:sldId id="340" r:id="rId8"/>
    <p:sldId id="322" r:id="rId9"/>
    <p:sldId id="274" r:id="rId10"/>
    <p:sldId id="326" r:id="rId11"/>
    <p:sldId id="318" r:id="rId12"/>
    <p:sldId id="343" r:id="rId13"/>
    <p:sldId id="299" r:id="rId14"/>
    <p:sldId id="270" r:id="rId15"/>
    <p:sldId id="338" r:id="rId16"/>
    <p:sldId id="281" r:id="rId17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6E32"/>
    <a:srgbClr val="E71545"/>
    <a:srgbClr val="000000"/>
    <a:srgbClr val="898E97"/>
    <a:srgbClr val="404040"/>
    <a:srgbClr val="193D66"/>
    <a:srgbClr val="1D4169"/>
    <a:srgbClr val="4B86B5"/>
    <a:srgbClr val="008CD2"/>
    <a:srgbClr val="578B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07D8ED-7576-4805-9742-9D59531B44C1}" v="4" dt="2025-03-31T23:18:02.625"/>
  </p1510:revLst>
</p1510:revInfo>
</file>

<file path=ppt/tableStyles.xml><?xml version="1.0" encoding="utf-8"?>
<a:tblStyleLst xmlns:a="http://schemas.openxmlformats.org/drawingml/2006/main" def="{5C22544A-7EE6-4342-B048-85BDC9FD1C3A}"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7" autoAdjust="0"/>
    <p:restoredTop sz="94925"/>
  </p:normalViewPr>
  <p:slideViewPr>
    <p:cSldViewPr snapToGrid="0" snapToObjects="1">
      <p:cViewPr varScale="1">
        <p:scale>
          <a:sx n="103" d="100"/>
          <a:sy n="103" d="100"/>
        </p:scale>
        <p:origin x="138" y="135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 varScale="1">
        <p:scale>
          <a:sx n="119" d="100"/>
          <a:sy n="119" d="100"/>
        </p:scale>
        <p:origin x="765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E9D08AF-5FB0-4E99-ABA5-8B1AFFEE3708}" type="datetimeFigureOut">
              <a:rPr lang="en-AU" smtClean="0"/>
              <a:t>2/04/2025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6B68A42-1FB0-4F11-ACC2-EFE8152F4A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52487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68A42-1FB0-4F11-ACC2-EFE8152F4A0C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80646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86A94-F568-AFDE-34A3-D4C4D3FED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56746E-987E-A7C5-F7B4-2173AFD955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6485B6-10BE-18D9-BDBA-30255E5933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  <a:p>
            <a:pPr marL="228600" indent="-228600">
              <a:buAutoNum type="arabicPeriod"/>
            </a:pP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7033E7-79CB-2B50-97CE-437CD3D963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68A42-1FB0-4F11-ACC2-EFE8152F4A0C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42074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8B8DC-05BD-D7C0-C2CA-3D1667516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70B037-4E14-F8A4-8822-3B32881368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819F29-B9F0-EB7A-C8E9-256D5C9C53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  <a:p>
            <a:pPr marL="228600" indent="-228600">
              <a:buAutoNum type="arabicPeriod"/>
            </a:pP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E2B48B-E647-1644-6749-DCC2D11CFC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68A42-1FB0-4F11-ACC2-EFE8152F4A0C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67136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97973-B31F-8E76-EC81-6F50676ED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2BCF03-9785-FC0C-7E18-A5EFC13CB5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5BE647-A167-47E6-05D4-BD9339A206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4D4277-0555-F4FC-9576-DC58FE56CC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68A42-1FB0-4F11-ACC2-EFE8152F4A0C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1650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68A42-1FB0-4F11-ACC2-EFE8152F4A0C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451798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68A42-1FB0-4F11-ACC2-EFE8152F4A0C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714499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22EC5-77AC-0A63-0740-FF979E967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89CD38-D7F8-1866-663E-FD526C2D28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D402F0-7ED5-1D6F-65C1-C34C12ECA8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  <a:p>
            <a:pPr marL="228600" indent="-228600">
              <a:buAutoNum type="arabicPeriod"/>
            </a:pP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1F8634-F471-B965-EF5C-70552C51AA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68A42-1FB0-4F11-ACC2-EFE8152F4A0C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046765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8913D-2EA9-DD6C-D579-0E21C6AFA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4D8985-E4F5-FC1A-8924-116696A7D0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70B5A2-A4C5-D59E-DC48-B2613155BE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2B3A5D-AD74-0ECA-DD74-392754F92E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68A42-1FB0-4F11-ACC2-EFE8152F4A0C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61647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Training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68A42-1FB0-4F11-ACC2-EFE8152F4A0C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358817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68A42-1FB0-4F11-ACC2-EFE8152F4A0C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466567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68A42-1FB0-4F11-ACC2-EFE8152F4A0C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856020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68A42-1FB0-4F11-ACC2-EFE8152F4A0C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779185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E100B3-D8AD-44F0-A445-8BB3361F3792}" type="slidenum">
              <a:rPr lang="en-AU" smtClean="0"/>
              <a:t>13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151048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68A42-1FB0-4F11-ACC2-EFE8152F4A0C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834566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B2652-4635-10CF-709C-1B6067332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24C6D5-DF0F-2E28-209F-25A4B7DC21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D54DB0-65CD-731E-D50E-0635897596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E8EF13-EC79-2528-E880-F76A0CA5BA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5CCF6F-0D05-4F8B-8EB1-AF3E5C186673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65900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579438"/>
            <a:ext cx="5956300" cy="33512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35688" y="4423210"/>
            <a:ext cx="6176652" cy="3909864"/>
          </a:xfrm>
        </p:spPr>
        <p:txBody>
          <a:bodyPr/>
          <a:lstStyle/>
          <a:p>
            <a:endParaRPr lang="en-AU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651C9-5735-4852-9CB2-4368FA2415DD}" type="slidenum">
              <a:rPr lang="en-AU" smtClean="0"/>
              <a:t>16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36124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photo, dark, sitting, train&#10;&#10;Description automatically generated">
            <a:extLst>
              <a:ext uri="{FF2B5EF4-FFF2-40B4-BE49-F238E27FC236}">
                <a16:creationId xmlns:a16="http://schemas.microsoft.com/office/drawing/2014/main" id="{D99025AA-6871-1144-BFD0-B3FAE7C070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63F85C0-347B-FC42-89F4-1E6BE7C9AF0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63897" y="3766312"/>
            <a:ext cx="7064203" cy="695118"/>
          </a:xfrm>
        </p:spPr>
        <p:txBody>
          <a:bodyPr lIns="90000" anchor="ctr" anchorCtr="0">
            <a:normAutofit/>
          </a:bodyPr>
          <a:lstStyle>
            <a:lvl1pPr marL="0" indent="0">
              <a:buNone/>
              <a:defRPr sz="2000" b="0" i="0" spc="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HEADLINE FOR POWERPOINT PRESO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1131952A-DCC4-2A49-92CF-0D2AA48DA2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0656" y="4481928"/>
            <a:ext cx="2810687" cy="398185"/>
          </a:xfrm>
        </p:spPr>
        <p:txBody>
          <a:bodyPr lIns="90000" anchor="ctr" anchorCtr="0">
            <a:normAutofit/>
          </a:bodyPr>
          <a:lstStyle>
            <a:lvl1pPr marL="0" indent="0">
              <a:buNone/>
              <a:defRPr sz="1200" b="0" i="0" spc="300">
                <a:solidFill>
                  <a:srgbClr val="E06E3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SUB HEADLINE OR DATE</a:t>
            </a:r>
          </a:p>
        </p:txBody>
      </p:sp>
    </p:spTree>
    <p:extLst>
      <p:ext uri="{BB962C8B-B14F-4D97-AF65-F5344CB8AC3E}">
        <p14:creationId xmlns:p14="http://schemas.microsoft.com/office/powerpoint/2010/main" val="3607964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326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478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22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222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1751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941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6776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7274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145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tif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9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78CCCD-ACFC-054D-B722-A795DDC9566B}"/>
              </a:ext>
            </a:extLst>
          </p:cNvPr>
          <p:cNvSpPr txBox="1"/>
          <p:nvPr userDrawn="1"/>
        </p:nvSpPr>
        <p:spPr>
          <a:xfrm>
            <a:off x="597624" y="6500614"/>
            <a:ext cx="350362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b="0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sz="800" b="0" i="0" spc="3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ARROWBRONZE. PRIVATE &amp; CONFIDENTIAL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F6F24B-62AF-6A4F-A16B-74064C946C3A}"/>
              </a:ext>
            </a:extLst>
          </p:cNvPr>
          <p:cNvSpPr txBox="1"/>
          <p:nvPr userDrawn="1"/>
        </p:nvSpPr>
        <p:spPr>
          <a:xfrm>
            <a:off x="10689914" y="6500614"/>
            <a:ext cx="27599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7692F5A-FC14-4E83-B4CC-18F6C2D780A4}" type="slidenum">
              <a:rPr lang="en-US" sz="800" b="0" spc="30" baseline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 sz="800" b="0" spc="30" baseline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reeform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C0984DD-EAB4-0E43-8767-4AEF363D061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1313922" y="6480159"/>
            <a:ext cx="180000" cy="180000"/>
          </a:xfrm>
          <a:custGeom>
            <a:avLst/>
            <a:gdLst>
              <a:gd name="T0" fmla="*/ 883 w 2350"/>
              <a:gd name="T1" fmla="*/ 679 h 2350"/>
              <a:gd name="T2" fmla="*/ 1338 w 2350"/>
              <a:gd name="T3" fmla="*/ 1175 h 2350"/>
              <a:gd name="T4" fmla="*/ 883 w 2350"/>
              <a:gd name="T5" fmla="*/ 1671 h 2350"/>
              <a:gd name="T6" fmla="*/ 883 w 2350"/>
              <a:gd name="T7" fmla="*/ 1813 h 2350"/>
              <a:gd name="T8" fmla="*/ 1023 w 2350"/>
              <a:gd name="T9" fmla="*/ 1813 h 2350"/>
              <a:gd name="T10" fmla="*/ 1579 w 2350"/>
              <a:gd name="T11" fmla="*/ 1246 h 2350"/>
              <a:gd name="T12" fmla="*/ 1579 w 2350"/>
              <a:gd name="T13" fmla="*/ 1104 h 2350"/>
              <a:gd name="T14" fmla="*/ 1023 w 2350"/>
              <a:gd name="T15" fmla="*/ 537 h 2350"/>
              <a:gd name="T16" fmla="*/ 883 w 2350"/>
              <a:gd name="T17" fmla="*/ 537 h 2350"/>
              <a:gd name="T18" fmla="*/ 883 w 2350"/>
              <a:gd name="T19" fmla="*/ 679 h 2350"/>
              <a:gd name="T20" fmla="*/ 0 w 2350"/>
              <a:gd name="T21" fmla="*/ 1175 h 2350"/>
              <a:gd name="T22" fmla="*/ 1175 w 2350"/>
              <a:gd name="T23" fmla="*/ 2350 h 2350"/>
              <a:gd name="T24" fmla="*/ 2350 w 2350"/>
              <a:gd name="T25" fmla="*/ 1175 h 2350"/>
              <a:gd name="T26" fmla="*/ 1175 w 2350"/>
              <a:gd name="T27" fmla="*/ 0 h 2350"/>
              <a:gd name="T28" fmla="*/ 0 w 2350"/>
              <a:gd name="T29" fmla="*/ 1175 h 2350"/>
              <a:gd name="T30" fmla="*/ 2198 w 2350"/>
              <a:gd name="T31" fmla="*/ 1175 h 2350"/>
              <a:gd name="T32" fmla="*/ 1175 w 2350"/>
              <a:gd name="T33" fmla="*/ 2198 h 2350"/>
              <a:gd name="T34" fmla="*/ 152 w 2350"/>
              <a:gd name="T35" fmla="*/ 1175 h 2350"/>
              <a:gd name="T36" fmla="*/ 1175 w 2350"/>
              <a:gd name="T37" fmla="*/ 152 h 2350"/>
              <a:gd name="T38" fmla="*/ 2198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883" y="679"/>
                </a:moveTo>
                <a:cubicBezTo>
                  <a:pt x="1338" y="1175"/>
                  <a:pt x="1338" y="1175"/>
                  <a:pt x="1338" y="1175"/>
                </a:cubicBezTo>
                <a:cubicBezTo>
                  <a:pt x="883" y="1671"/>
                  <a:pt x="883" y="1671"/>
                  <a:pt x="883" y="1671"/>
                </a:cubicBezTo>
                <a:cubicBezTo>
                  <a:pt x="844" y="1710"/>
                  <a:pt x="844" y="1774"/>
                  <a:pt x="883" y="1813"/>
                </a:cubicBezTo>
                <a:cubicBezTo>
                  <a:pt x="922" y="1852"/>
                  <a:pt x="985" y="1852"/>
                  <a:pt x="1023" y="1813"/>
                </a:cubicBezTo>
                <a:cubicBezTo>
                  <a:pt x="1579" y="1246"/>
                  <a:pt x="1579" y="1246"/>
                  <a:pt x="1579" y="1246"/>
                </a:cubicBezTo>
                <a:cubicBezTo>
                  <a:pt x="1618" y="1207"/>
                  <a:pt x="1618" y="1143"/>
                  <a:pt x="1579" y="1104"/>
                </a:cubicBezTo>
                <a:cubicBezTo>
                  <a:pt x="1023" y="537"/>
                  <a:pt x="1023" y="537"/>
                  <a:pt x="1023" y="537"/>
                </a:cubicBezTo>
                <a:cubicBezTo>
                  <a:pt x="985" y="498"/>
                  <a:pt x="922" y="498"/>
                  <a:pt x="883" y="537"/>
                </a:cubicBezTo>
                <a:cubicBezTo>
                  <a:pt x="844" y="576"/>
                  <a:pt x="844" y="640"/>
                  <a:pt x="883" y="679"/>
                </a:cubicBezTo>
                <a:close/>
                <a:moveTo>
                  <a:pt x="0" y="1175"/>
                </a:move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lose/>
                <a:moveTo>
                  <a:pt x="2198" y="1175"/>
                </a:move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lose/>
              </a:path>
            </a:pathLst>
          </a:custGeom>
          <a:solidFill>
            <a:srgbClr val="E71545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Freeform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65AD1F63-BDFF-9E42-B1B4-905648742EF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1096148" y="6480159"/>
            <a:ext cx="180000" cy="180000"/>
          </a:xfrm>
          <a:custGeom>
            <a:avLst/>
            <a:gdLst>
              <a:gd name="T0" fmla="*/ 1467 w 2350"/>
              <a:gd name="T1" fmla="*/ 1671 h 2350"/>
              <a:gd name="T2" fmla="*/ 1012 w 2350"/>
              <a:gd name="T3" fmla="*/ 1175 h 2350"/>
              <a:gd name="T4" fmla="*/ 1467 w 2350"/>
              <a:gd name="T5" fmla="*/ 679 h 2350"/>
              <a:gd name="T6" fmla="*/ 1467 w 2350"/>
              <a:gd name="T7" fmla="*/ 537 h 2350"/>
              <a:gd name="T8" fmla="*/ 1327 w 2350"/>
              <a:gd name="T9" fmla="*/ 537 h 2350"/>
              <a:gd name="T10" fmla="*/ 771 w 2350"/>
              <a:gd name="T11" fmla="*/ 1104 h 2350"/>
              <a:gd name="T12" fmla="*/ 771 w 2350"/>
              <a:gd name="T13" fmla="*/ 1246 h 2350"/>
              <a:gd name="T14" fmla="*/ 1327 w 2350"/>
              <a:gd name="T15" fmla="*/ 1813 h 2350"/>
              <a:gd name="T16" fmla="*/ 1467 w 2350"/>
              <a:gd name="T17" fmla="*/ 1813 h 2350"/>
              <a:gd name="T18" fmla="*/ 1467 w 2350"/>
              <a:gd name="T19" fmla="*/ 1671 h 2350"/>
              <a:gd name="T20" fmla="*/ 2350 w 2350"/>
              <a:gd name="T21" fmla="*/ 1175 h 2350"/>
              <a:gd name="T22" fmla="*/ 1175 w 2350"/>
              <a:gd name="T23" fmla="*/ 0 h 2350"/>
              <a:gd name="T24" fmla="*/ 0 w 2350"/>
              <a:gd name="T25" fmla="*/ 1175 h 2350"/>
              <a:gd name="T26" fmla="*/ 1175 w 2350"/>
              <a:gd name="T27" fmla="*/ 2350 h 2350"/>
              <a:gd name="T28" fmla="*/ 2350 w 2350"/>
              <a:gd name="T29" fmla="*/ 1175 h 2350"/>
              <a:gd name="T30" fmla="*/ 152 w 2350"/>
              <a:gd name="T31" fmla="*/ 1175 h 2350"/>
              <a:gd name="T32" fmla="*/ 1175 w 2350"/>
              <a:gd name="T33" fmla="*/ 152 h 2350"/>
              <a:gd name="T34" fmla="*/ 2198 w 2350"/>
              <a:gd name="T35" fmla="*/ 1175 h 2350"/>
              <a:gd name="T36" fmla="*/ 1175 w 2350"/>
              <a:gd name="T37" fmla="*/ 2198 h 2350"/>
              <a:gd name="T38" fmla="*/ 152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1467" y="1671"/>
                </a:moveTo>
                <a:cubicBezTo>
                  <a:pt x="1012" y="1175"/>
                  <a:pt x="1012" y="1175"/>
                  <a:pt x="1012" y="1175"/>
                </a:cubicBezTo>
                <a:cubicBezTo>
                  <a:pt x="1467" y="679"/>
                  <a:pt x="1467" y="679"/>
                  <a:pt x="1467" y="679"/>
                </a:cubicBezTo>
                <a:cubicBezTo>
                  <a:pt x="1506" y="640"/>
                  <a:pt x="1506" y="576"/>
                  <a:pt x="1467" y="537"/>
                </a:cubicBezTo>
                <a:cubicBezTo>
                  <a:pt x="1428" y="498"/>
                  <a:pt x="1365" y="498"/>
                  <a:pt x="1327" y="537"/>
                </a:cubicBezTo>
                <a:cubicBezTo>
                  <a:pt x="771" y="1104"/>
                  <a:pt x="771" y="1104"/>
                  <a:pt x="771" y="1104"/>
                </a:cubicBezTo>
                <a:cubicBezTo>
                  <a:pt x="732" y="1143"/>
                  <a:pt x="732" y="1207"/>
                  <a:pt x="771" y="1246"/>
                </a:cubicBezTo>
                <a:cubicBezTo>
                  <a:pt x="1327" y="1813"/>
                  <a:pt x="1327" y="1813"/>
                  <a:pt x="1327" y="1813"/>
                </a:cubicBezTo>
                <a:cubicBezTo>
                  <a:pt x="1365" y="1852"/>
                  <a:pt x="1428" y="1852"/>
                  <a:pt x="1467" y="1813"/>
                </a:cubicBezTo>
                <a:cubicBezTo>
                  <a:pt x="1506" y="1774"/>
                  <a:pt x="1506" y="1710"/>
                  <a:pt x="1467" y="1671"/>
                </a:cubicBezTo>
                <a:close/>
                <a:moveTo>
                  <a:pt x="2350" y="1175"/>
                </a:move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lose/>
                <a:moveTo>
                  <a:pt x="152" y="1175"/>
                </a:move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lose/>
              </a:path>
            </a:pathLst>
          </a:custGeom>
          <a:solidFill>
            <a:srgbClr val="E71545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A5E04B3D-97F1-4F4F-9A28-680175D1DF28}"/>
              </a:ext>
            </a:extLst>
          </p:cNvPr>
          <p:cNvSpPr/>
          <p:nvPr userDrawn="1"/>
        </p:nvSpPr>
        <p:spPr>
          <a:xfrm flipH="1">
            <a:off x="11768242" y="6045200"/>
            <a:ext cx="423758" cy="812800"/>
          </a:xfrm>
          <a:prstGeom prst="rtTriangle">
            <a:avLst/>
          </a:prstGeom>
          <a:solidFill>
            <a:srgbClr val="E715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80AB10-904A-3247-844A-AC2DF3213376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169822" y="433723"/>
            <a:ext cx="2598420" cy="44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92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3" r:id="rId2"/>
    <p:sldLayoutId id="2147483705" r:id="rId3"/>
    <p:sldLayoutId id="2147483706" r:id="rId4"/>
    <p:sldLayoutId id="2147483707" r:id="rId5"/>
    <p:sldLayoutId id="2147483708" r:id="rId6"/>
    <p:sldLayoutId id="2147483702" r:id="rId7"/>
    <p:sldLayoutId id="2147483704" r:id="rId8"/>
    <p:sldLayoutId id="2147483709" r:id="rId9"/>
    <p:sldLayoutId id="214748371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E71545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A6F78D8-FA2A-EA47-A015-42F3385925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06137" y="1506071"/>
            <a:ext cx="7166992" cy="2975857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E06E32"/>
                </a:solidFill>
              </a:rPr>
              <a:t>CCAWA</a:t>
            </a:r>
          </a:p>
          <a:p>
            <a:pPr algn="ctr"/>
            <a:endParaRPr lang="en-US" sz="3600" dirty="0">
              <a:solidFill>
                <a:srgbClr val="E06E32"/>
              </a:solidFill>
            </a:endParaRPr>
          </a:p>
          <a:p>
            <a:pPr algn="ctr"/>
            <a:r>
              <a:rPr lang="en-US" dirty="0"/>
              <a:t>Major Sponsor Update</a:t>
            </a:r>
          </a:p>
          <a:p>
            <a:pPr algn="ctr"/>
            <a:r>
              <a:rPr lang="en-US" sz="1200" spc="300" dirty="0">
                <a:solidFill>
                  <a:srgbClr val="E71545"/>
                </a:solidFill>
              </a:rPr>
              <a:t>Emma Goldie</a:t>
            </a:r>
          </a:p>
          <a:p>
            <a:pPr algn="ctr"/>
            <a:r>
              <a:rPr lang="en-US" sz="1200" spc="300" dirty="0">
                <a:solidFill>
                  <a:srgbClr val="E71545"/>
                </a:solidFill>
              </a:rPr>
              <a:t>National Sales &amp; Customer Engagement Manager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5874D1-E1B7-224D-9DA5-0BCF2B5B04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63042" y="4481928"/>
            <a:ext cx="4313207" cy="39818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Friday 4</a:t>
            </a:r>
            <a:r>
              <a:rPr lang="en-US" baseline="30000" dirty="0"/>
              <a:t>th</a:t>
            </a:r>
            <a:r>
              <a:rPr lang="en-US" dirty="0"/>
              <a:t> April 2025</a:t>
            </a:r>
          </a:p>
        </p:txBody>
      </p:sp>
    </p:spTree>
    <p:extLst>
      <p:ext uri="{BB962C8B-B14F-4D97-AF65-F5344CB8AC3E}">
        <p14:creationId xmlns:p14="http://schemas.microsoft.com/office/powerpoint/2010/main" val="1804636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64322-16E3-7CBB-6439-7FA5E19A2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7E1A1-91FB-6713-1E81-C783FB10B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975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300"/>
              <a:t>Supporting The Industry</a:t>
            </a:r>
            <a:endParaRPr lang="en-AU" sz="33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AEF2B0-280B-23AB-F7BD-64B58EA8C70B}"/>
              </a:ext>
            </a:extLst>
          </p:cNvPr>
          <p:cNvSpPr txBox="1"/>
          <p:nvPr/>
        </p:nvSpPr>
        <p:spPr>
          <a:xfrm>
            <a:off x="838200" y="1825625"/>
            <a:ext cx="863404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Arrow Bronze has been associated and a sponsor of CCAWA for </a:t>
            </a:r>
            <a:r>
              <a:rPr 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 15 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</a:p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 partnerships with our customers and industry members.</a:t>
            </a:r>
          </a:p>
          <a:p>
            <a:pPr defTabSz="914400">
              <a:lnSpc>
                <a:spcPct val="90000"/>
              </a:lnSpc>
              <a:spcBef>
                <a:spcPts val="1000"/>
              </a:spcBef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person and child holding flowers&#10;&#10;Description automatically generated">
            <a:extLst>
              <a:ext uri="{FF2B5EF4-FFF2-40B4-BE49-F238E27FC236}">
                <a16:creationId xmlns:a16="http://schemas.microsoft.com/office/drawing/2014/main" id="{1210B626-7B43-A8FD-C0CA-806CF61BF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3786378"/>
            <a:ext cx="3581400" cy="23905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07521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6EA89-73EA-76E0-EE67-A0ABAB23C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A5BBE-2E81-A421-A8B6-91203FA4B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975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300" dirty="0"/>
              <a:t>What's New</a:t>
            </a:r>
            <a:endParaRPr lang="en-AU" sz="33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E933BE-1F32-A999-EEBA-88FBD9827F1A}"/>
              </a:ext>
            </a:extLst>
          </p:cNvPr>
          <p:cNvSpPr txBox="1"/>
          <p:nvPr/>
        </p:nvSpPr>
        <p:spPr>
          <a:xfrm>
            <a:off x="838200" y="1825625"/>
            <a:ext cx="8072535" cy="38753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Customer training with consultants</a:t>
            </a:r>
          </a:p>
          <a:p>
            <a:pPr defTabSz="914400">
              <a:lnSpc>
                <a:spcPct val="90000"/>
              </a:lnSpc>
              <a:spcBef>
                <a:spcPts val="1000"/>
              </a:spcBef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Plaque enhancements</a:t>
            </a:r>
          </a:p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Strengthening our commitment to Sustainability and the Environment. </a:t>
            </a:r>
          </a:p>
          <a:p>
            <a:pPr defTabSz="914400">
              <a:lnSpc>
                <a:spcPct val="90000"/>
              </a:lnSpc>
              <a:spcBef>
                <a:spcPts val="1000"/>
              </a:spcBef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878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A1A74-4F40-7AB2-6DBF-8EBFB6402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DB640-A7F3-2542-CE72-3C14C696F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300" dirty="0">
                <a:latin typeface="Aptos" panose="020B0004020202020204" pitchFamily="34" charset="0"/>
              </a:rPr>
              <a:t>Enhancing a Bronze Plaque</a:t>
            </a:r>
          </a:p>
        </p:txBody>
      </p:sp>
      <p:pic>
        <p:nvPicPr>
          <p:cNvPr id="4" name="Picture 3" descr="A plaque with gold text&#10;&#10;Description automatically generated">
            <a:extLst>
              <a:ext uri="{FF2B5EF4-FFF2-40B4-BE49-F238E27FC236}">
                <a16:creationId xmlns:a16="http://schemas.microsoft.com/office/drawing/2014/main" id="{6A7E5CC3-1294-E672-4306-46609D9DA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13" y="1880559"/>
            <a:ext cx="3757633" cy="3803480"/>
          </a:xfrm>
          <a:prstGeom prst="rect">
            <a:avLst/>
          </a:prstGeom>
        </p:spPr>
      </p:pic>
      <p:pic>
        <p:nvPicPr>
          <p:cNvPr id="6" name="Picture 5" descr="A plaque with gold text&#10;&#10;Description automatically generated">
            <a:extLst>
              <a:ext uri="{FF2B5EF4-FFF2-40B4-BE49-F238E27FC236}">
                <a16:creationId xmlns:a16="http://schemas.microsoft.com/office/drawing/2014/main" id="{341BE8A4-CBC3-BB60-1A0D-64C7EE3E6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413" y="1880560"/>
            <a:ext cx="3757709" cy="3839794"/>
          </a:xfrm>
          <a:prstGeom prst="rect">
            <a:avLst/>
          </a:prstGeom>
        </p:spPr>
      </p:pic>
      <p:pic>
        <p:nvPicPr>
          <p:cNvPr id="8" name="Picture 7" descr="A plaque with gold text&#10;&#10;Description automatically generated">
            <a:extLst>
              <a:ext uri="{FF2B5EF4-FFF2-40B4-BE49-F238E27FC236}">
                <a16:creationId xmlns:a16="http://schemas.microsoft.com/office/drawing/2014/main" id="{0B8EF25B-D00B-33A8-9125-92AD9BE778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3533" y="1876474"/>
            <a:ext cx="3895654" cy="394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85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CB307-F72E-52B1-92CA-651C5FFD8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300" dirty="0">
                <a:latin typeface="Aptos" panose="020B0004020202020204" pitchFamily="34" charset="0"/>
              </a:rPr>
              <a:t>Enhancing a Bronze Plaque</a:t>
            </a:r>
          </a:p>
        </p:txBody>
      </p:sp>
      <p:pic>
        <p:nvPicPr>
          <p:cNvPr id="5" name="Picture 4" descr="A plaque with gold trim and a flower&#10;&#10;Description automatically generated">
            <a:extLst>
              <a:ext uri="{FF2B5EF4-FFF2-40B4-BE49-F238E27FC236}">
                <a16:creationId xmlns:a16="http://schemas.microsoft.com/office/drawing/2014/main" id="{5C2015A4-3F9F-BFED-2FF5-23049B906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72" y="1889094"/>
            <a:ext cx="3812875" cy="3979262"/>
          </a:xfrm>
          <a:prstGeom prst="rect">
            <a:avLst/>
          </a:prstGeom>
        </p:spPr>
      </p:pic>
      <p:pic>
        <p:nvPicPr>
          <p:cNvPr id="9" name="Picture 8" descr="A plaque with a picture of a person&#10;&#10;Description automatically generated">
            <a:extLst>
              <a:ext uri="{FF2B5EF4-FFF2-40B4-BE49-F238E27FC236}">
                <a16:creationId xmlns:a16="http://schemas.microsoft.com/office/drawing/2014/main" id="{2C40AE9F-22D6-6CD5-8E87-DC3CD26112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0867" y="1889094"/>
            <a:ext cx="3927288" cy="3987999"/>
          </a:xfrm>
          <a:prstGeom prst="rect">
            <a:avLst/>
          </a:prstGeom>
        </p:spPr>
      </p:pic>
      <p:pic>
        <p:nvPicPr>
          <p:cNvPr id="11" name="Picture 10" descr="A plaque with gold text&#10;&#10;Description automatically generated">
            <a:extLst>
              <a:ext uri="{FF2B5EF4-FFF2-40B4-BE49-F238E27FC236}">
                <a16:creationId xmlns:a16="http://schemas.microsoft.com/office/drawing/2014/main" id="{9BD4713D-D1E6-F3B8-87B1-7FED67E481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6075" y="1880357"/>
            <a:ext cx="3893391" cy="39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03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CB307-F72E-52B1-92CA-651C5FFD8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300" dirty="0">
                <a:latin typeface="Aptos" panose="020B0004020202020204" pitchFamily="34" charset="0"/>
              </a:rPr>
              <a:t>Enhancing a Bronze Plaque</a:t>
            </a:r>
          </a:p>
        </p:txBody>
      </p:sp>
      <p:pic>
        <p:nvPicPr>
          <p:cNvPr id="5" name="Picture 4" descr="A plaque with gold text&#10;&#10;Description automatically generated">
            <a:extLst>
              <a:ext uri="{FF2B5EF4-FFF2-40B4-BE49-F238E27FC236}">
                <a16:creationId xmlns:a16="http://schemas.microsoft.com/office/drawing/2014/main" id="{ADDB84F5-FF3F-B177-9740-B303E24D69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522" y="1718063"/>
            <a:ext cx="4114459" cy="4222026"/>
          </a:xfrm>
          <a:prstGeom prst="rect">
            <a:avLst/>
          </a:prstGeom>
        </p:spPr>
      </p:pic>
      <p:pic>
        <p:nvPicPr>
          <p:cNvPr id="9" name="Picture 8" descr="A plaque with gold text&#10;&#10;Description automatically generated">
            <a:extLst>
              <a:ext uri="{FF2B5EF4-FFF2-40B4-BE49-F238E27FC236}">
                <a16:creationId xmlns:a16="http://schemas.microsoft.com/office/drawing/2014/main" id="{303E69D0-3A2D-E1EB-806E-35CBD67289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230" y="1719094"/>
            <a:ext cx="4201064" cy="429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678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3D35A-680B-0288-A65D-598929903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834ED-1A1F-E196-1454-3B78194B6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300" dirty="0">
                <a:latin typeface="Aptos" panose="020B0004020202020204" pitchFamily="34" charset="0"/>
              </a:rPr>
              <a:t>Add a Splash of Colour</a:t>
            </a:r>
            <a:endParaRPr lang="en-AU" sz="3300" dirty="0">
              <a:latin typeface="Aptos" panose="020B0004020202020204" pitchFamily="34" charset="0"/>
            </a:endParaRPr>
          </a:p>
        </p:txBody>
      </p:sp>
      <p:pic>
        <p:nvPicPr>
          <p:cNvPr id="4" name="Picture 3" descr="A metal plaque with different colors&#10;&#10;Description automatically generated">
            <a:extLst>
              <a:ext uri="{FF2B5EF4-FFF2-40B4-BE49-F238E27FC236}">
                <a16:creationId xmlns:a16="http://schemas.microsoft.com/office/drawing/2014/main" id="{49729200-FB6C-06CD-C166-7FD90168E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745852" y="2733539"/>
            <a:ext cx="2793733" cy="3998288"/>
          </a:xfrm>
          <a:prstGeom prst="rect">
            <a:avLst/>
          </a:prstGeom>
        </p:spPr>
      </p:pic>
      <p:pic>
        <p:nvPicPr>
          <p:cNvPr id="8" name="Picture 7" descr="A black and gold pin with different designs&#10;&#10;Description automatically generated with medium confidence">
            <a:extLst>
              <a:ext uri="{FF2B5EF4-FFF2-40B4-BE49-F238E27FC236}">
                <a16:creationId xmlns:a16="http://schemas.microsoft.com/office/drawing/2014/main" id="{2AA47A32-C1F3-AC77-0725-DA257B274D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841239" y="649726"/>
            <a:ext cx="2793733" cy="3714882"/>
          </a:xfrm>
          <a:prstGeom prst="rect">
            <a:avLst/>
          </a:prstGeom>
        </p:spPr>
      </p:pic>
      <p:pic>
        <p:nvPicPr>
          <p:cNvPr id="11" name="Picture 10" descr="A black rectangular object with different symbols&#10;&#10;Description automatically generated">
            <a:extLst>
              <a:ext uri="{FF2B5EF4-FFF2-40B4-BE49-F238E27FC236}">
                <a16:creationId xmlns:a16="http://schemas.microsoft.com/office/drawing/2014/main" id="{7ABA21D8-AF32-5CD3-B8C2-8258902E8B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8625952" y="674237"/>
            <a:ext cx="2842756" cy="371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459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E948E-1207-DDF6-B7EB-02431D1B0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A9BFE-E7C0-2D19-4F8D-55426DD77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300" dirty="0">
                <a:latin typeface="Aptos" panose="020B0004020202020204" pitchFamily="34" charset="0"/>
              </a:rPr>
              <a:t>Lasting Memories Plaques</a:t>
            </a:r>
            <a:endParaRPr lang="en-AU" sz="3300" dirty="0">
              <a:latin typeface="Aptos" panose="020B00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8E9A43-37CA-A94F-BFE8-1AA919B52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342" y="1185110"/>
            <a:ext cx="4498461" cy="24271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6C27C3-BEBB-2BA8-4E34-DC03AFB41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6483" y="1029590"/>
            <a:ext cx="4508324" cy="27382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301AAB4-775A-4324-D239-ADC5159A56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8546" y="3612280"/>
            <a:ext cx="3907623" cy="3091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047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619D0-2FD7-017F-4D71-78C9F9105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300" dirty="0">
                <a:latin typeface="Aptos" panose="020B0004020202020204" pitchFamily="34" charset="0"/>
              </a:rPr>
              <a:t>Shadowline Plaques</a:t>
            </a:r>
            <a:endParaRPr lang="en-AU" sz="3300" dirty="0">
              <a:latin typeface="Aptos" panose="020B00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3465EA-1CE5-DADC-09AB-DC2F97AF8B9B}"/>
              </a:ext>
            </a:extLst>
          </p:cNvPr>
          <p:cNvSpPr txBox="1"/>
          <p:nvPr/>
        </p:nvSpPr>
        <p:spPr>
          <a:xfrm flipH="1">
            <a:off x="1922106" y="5534191"/>
            <a:ext cx="81829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Available in 9 different backgrounds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Burial and larger cremation plaques</a:t>
            </a:r>
          </a:p>
          <a:p>
            <a:pPr marL="285750" indent="-285750" algn="ctr">
              <a:buFont typeface="Wingdings" panose="05000000000000000000" pitchFamily="2" charset="2"/>
              <a:buChar char="§"/>
            </a:pPr>
            <a:endParaRPr lang="en-AU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3857E9-7AE9-A0C1-F9F4-DCDE6611E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101" y="3229060"/>
            <a:ext cx="4467678" cy="23683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30B544F-2300-9AED-8CC1-C8E4BC06C0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282" y="944880"/>
            <a:ext cx="4467678" cy="2305131"/>
          </a:xfrm>
          <a:prstGeom prst="rect">
            <a:avLst/>
          </a:prstGeom>
        </p:spPr>
      </p:pic>
      <p:pic>
        <p:nvPicPr>
          <p:cNvPr id="12" name="Picture 11" descr="A close-up of a plaque&#10;&#10;AI-generated content may be incorrect.">
            <a:extLst>
              <a:ext uri="{FF2B5EF4-FFF2-40B4-BE49-F238E27FC236}">
                <a16:creationId xmlns:a16="http://schemas.microsoft.com/office/drawing/2014/main" id="{0D9EEFBE-9DA5-1933-BB13-75F878FF0F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3302" y="1802059"/>
            <a:ext cx="6135597" cy="367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88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0818E-F1E9-BA4D-8F5A-9ECEFF5F1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9755"/>
          </a:xfrm>
        </p:spPr>
        <p:txBody>
          <a:bodyPr anchor="ctr">
            <a:normAutofit/>
          </a:bodyPr>
          <a:lstStyle/>
          <a:p>
            <a:r>
              <a:rPr lang="en-US" sz="3300" dirty="0">
                <a:latin typeface="Aptos" panose="020B0004020202020204" pitchFamily="34" charset="0"/>
              </a:rPr>
              <a:t>Artist Series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058C17-1658-93B8-26DD-2D4A38FD5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6883" y="77650"/>
            <a:ext cx="2293819" cy="63403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D9841E-1271-67D5-1CBC-5B3EA050E6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2019" y="875782"/>
            <a:ext cx="2339543" cy="59822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6A7FE4-A262-08D2-8735-ED1CD6F048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287" y="2037689"/>
            <a:ext cx="2552921" cy="19889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8E9F0D5-0C8D-48B0-D699-83F5933627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39413" y="3653846"/>
            <a:ext cx="2743438" cy="203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91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CB307-F72E-52B1-92CA-651C5FFD8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300" dirty="0">
                <a:latin typeface="Aptos" panose="020B0004020202020204" pitchFamily="34" charset="0"/>
              </a:rPr>
              <a:t>Sustainable Memorial Product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333118-95BB-FA48-6C70-A682D6D52485}"/>
              </a:ext>
            </a:extLst>
          </p:cNvPr>
          <p:cNvSpPr txBox="1"/>
          <p:nvPr/>
        </p:nvSpPr>
        <p:spPr>
          <a:xfrm>
            <a:off x="5281128" y="1203649"/>
            <a:ext cx="6333696" cy="2853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endParaRPr lang="en-US" sz="28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US" sz="28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 Arrow Bronze we manufacture bronze plaques that will last a lifetime.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US" sz="28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 descr="A black and gold card&#10;&#10;AI-generated content may be incorrect.">
            <a:extLst>
              <a:ext uri="{FF2B5EF4-FFF2-40B4-BE49-F238E27FC236}">
                <a16:creationId xmlns:a16="http://schemas.microsoft.com/office/drawing/2014/main" id="{F69FD63F-3B94-5FE8-625E-D8CE89E3C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054411" y="1360898"/>
            <a:ext cx="3546072" cy="450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991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BB1DE-4973-5589-2E08-DE345E968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Sustainability and the Environment </a:t>
            </a:r>
            <a:endParaRPr lang="en-AU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F7F253E-1379-6DBF-E802-3E1B815151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are the industry leader in sustainable manufacturing processes.</a:t>
            </a:r>
          </a:p>
          <a:p>
            <a:endParaRPr lang="en-US" dirty="0"/>
          </a:p>
          <a:p>
            <a:r>
              <a:rPr lang="en-US" dirty="0"/>
              <a:t>Continue to reduce energy consumption with a shift towards renewable.</a:t>
            </a:r>
          </a:p>
          <a:p>
            <a:endParaRPr lang="en-US" dirty="0"/>
          </a:p>
          <a:p>
            <a:r>
              <a:rPr lang="en-US" dirty="0"/>
              <a:t>Investing in significant capital for inhouse converting of waste material back into usable bronze ingots.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48605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CB307-F72E-52B1-92CA-651C5FFD8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300" dirty="0">
                <a:latin typeface="Aptos" panose="020B0004020202020204" pitchFamily="34" charset="0"/>
              </a:rPr>
              <a:t>Refurbishing and Recycling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755398-B6E5-42E4-DF4A-A0F3AC443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6515" y="1951429"/>
            <a:ext cx="3989990" cy="3182016"/>
          </a:xfrm>
          <a:prstGeom prst="rect">
            <a:avLst/>
          </a:prstGeom>
          <a:noFill/>
        </p:spPr>
      </p:pic>
      <p:pic>
        <p:nvPicPr>
          <p:cNvPr id="5" name="Picture 4" descr="A rectangular object with text on it&#10;&#10;Description automatically generated">
            <a:extLst>
              <a:ext uri="{FF2B5EF4-FFF2-40B4-BE49-F238E27FC236}">
                <a16:creationId xmlns:a16="http://schemas.microsoft.com/office/drawing/2014/main" id="{230F6270-3D32-1568-2886-419A229E5E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744536" y="526442"/>
            <a:ext cx="4086358" cy="631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76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group of vases and a can&#10;&#10;Description automatically generated">
            <a:extLst>
              <a:ext uri="{FF2B5EF4-FFF2-40B4-BE49-F238E27FC236}">
                <a16:creationId xmlns:a16="http://schemas.microsoft.com/office/drawing/2014/main" id="{0FC6D662-214B-3FAD-E74C-74628D09362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0" y="1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16430954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CE3B5-7B22-1BF8-37BD-BED56957A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omen Still Left Out on the Handshake ...">
            <a:extLst>
              <a:ext uri="{FF2B5EF4-FFF2-40B4-BE49-F238E27FC236}">
                <a16:creationId xmlns:a16="http://schemas.microsoft.com/office/drawing/2014/main" id="{483F5BFD-5913-45CD-5FE6-3EC9DBD8C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583" y="2026932"/>
            <a:ext cx="3028892" cy="302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BE651C1-8F98-B221-4566-ABCDD87DC889}"/>
              </a:ext>
            </a:extLst>
          </p:cNvPr>
          <p:cNvSpPr txBox="1"/>
          <p:nvPr/>
        </p:nvSpPr>
        <p:spPr>
          <a:xfrm>
            <a:off x="879566" y="862149"/>
            <a:ext cx="7367451" cy="5191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i="1" dirty="0">
                <a:latin typeface="Aptos" panose="020B0004020202020204" pitchFamily="34" charset="0"/>
              </a:rPr>
              <a:t>By strengthening our partnership </a:t>
            </a:r>
          </a:p>
          <a:p>
            <a:pPr algn="ctr">
              <a:lnSpc>
                <a:spcPct val="150000"/>
              </a:lnSpc>
            </a:pPr>
            <a:r>
              <a:rPr lang="en-US" sz="3200" i="1" dirty="0">
                <a:latin typeface="Aptos" panose="020B0004020202020204" pitchFamily="34" charset="0"/>
              </a:rPr>
              <a:t>through collaboration, together we can</a:t>
            </a:r>
          </a:p>
          <a:p>
            <a:pPr algn="ctr">
              <a:lnSpc>
                <a:spcPct val="150000"/>
              </a:lnSpc>
            </a:pPr>
            <a:r>
              <a:rPr lang="en-US" sz="3200" i="1" dirty="0">
                <a:latin typeface="Aptos" panose="020B0004020202020204" pitchFamily="34" charset="0"/>
              </a:rPr>
              <a:t>improve both our businesses </a:t>
            </a:r>
          </a:p>
          <a:p>
            <a:pPr algn="ctr">
              <a:lnSpc>
                <a:spcPct val="150000"/>
              </a:lnSpc>
            </a:pPr>
            <a:r>
              <a:rPr lang="en-US" sz="3200" i="1" dirty="0">
                <a:latin typeface="Aptos" panose="020B0004020202020204" pitchFamily="34" charset="0"/>
              </a:rPr>
              <a:t>and make a </a:t>
            </a:r>
          </a:p>
          <a:p>
            <a:pPr algn="ctr">
              <a:lnSpc>
                <a:spcPct val="150000"/>
              </a:lnSpc>
            </a:pPr>
            <a:r>
              <a:rPr lang="en-US" sz="3200" i="1" dirty="0">
                <a:latin typeface="Aptos" panose="020B0004020202020204" pitchFamily="34" charset="0"/>
              </a:rPr>
              <a:t>difference to the lives </a:t>
            </a:r>
          </a:p>
          <a:p>
            <a:pPr algn="ctr">
              <a:lnSpc>
                <a:spcPct val="150000"/>
              </a:lnSpc>
            </a:pPr>
            <a:r>
              <a:rPr lang="en-US" sz="3200" i="1" dirty="0">
                <a:latin typeface="Aptos" panose="020B0004020202020204" pitchFamily="34" charset="0"/>
              </a:rPr>
              <a:t>of grieving families.</a:t>
            </a:r>
          </a:p>
          <a:p>
            <a:pPr algn="ctr">
              <a:lnSpc>
                <a:spcPct val="150000"/>
              </a:lnSpc>
            </a:pPr>
            <a:endParaRPr lang="en-US" sz="3200" i="1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094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A6F78D8-FA2A-EA47-A015-42F3385925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24613" y="1090974"/>
            <a:ext cx="7064203" cy="1204484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/>
              <a:t>Thank You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5BE811-6113-BD8E-EBB6-74D0E1C788AC}"/>
              </a:ext>
            </a:extLst>
          </p:cNvPr>
          <p:cNvSpPr txBox="1"/>
          <p:nvPr/>
        </p:nvSpPr>
        <p:spPr>
          <a:xfrm>
            <a:off x="2024292" y="2618824"/>
            <a:ext cx="7617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Keep up to date with Arrow Bronze on Social Media </a:t>
            </a:r>
          </a:p>
        </p:txBody>
      </p:sp>
      <p:pic>
        <p:nvPicPr>
          <p:cNvPr id="12" name="Picture 11" descr="A group of logos of different brands&#10;&#10;Description automatically generated">
            <a:extLst>
              <a:ext uri="{FF2B5EF4-FFF2-40B4-BE49-F238E27FC236}">
                <a16:creationId xmlns:a16="http://schemas.microsoft.com/office/drawing/2014/main" id="{21D3AC98-8A41-ECCE-E5DD-6FA16FA178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2516" y="2710352"/>
            <a:ext cx="1617021" cy="161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72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rowbronze_PP_Template" id="{2DEA515F-8EAB-A444-9978-ECA02A6AB6BB}" vid="{95599F39-0450-3442-86A1-80D839F1FD8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2695</TotalTime>
  <Words>207</Words>
  <Application>Microsoft Office PowerPoint</Application>
  <PresentationFormat>Widescreen</PresentationFormat>
  <Paragraphs>63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Supporting The Industry</vt:lpstr>
      <vt:lpstr>What's New</vt:lpstr>
      <vt:lpstr>Enhancing a Bronze Plaque</vt:lpstr>
      <vt:lpstr>Enhancing a Bronze Plaque</vt:lpstr>
      <vt:lpstr>Enhancing a Bronze Plaque</vt:lpstr>
      <vt:lpstr>Add a Splash of Colour</vt:lpstr>
      <vt:lpstr>Lasting Memories Plaques</vt:lpstr>
      <vt:lpstr>Shadowline Plaques</vt:lpstr>
      <vt:lpstr>Artist Series</vt:lpstr>
      <vt:lpstr>Sustainable Memorial Product</vt:lpstr>
      <vt:lpstr>Sustainability and the Environment </vt:lpstr>
      <vt:lpstr>Refurbishing and Recycling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Horovitz</dc:creator>
  <cp:lastModifiedBy>Emma Goldie</cp:lastModifiedBy>
  <cp:revision>79</cp:revision>
  <cp:lastPrinted>2025-03-31T23:28:53Z</cp:lastPrinted>
  <dcterms:created xsi:type="dcterms:W3CDTF">2020-08-24T23:30:30Z</dcterms:created>
  <dcterms:modified xsi:type="dcterms:W3CDTF">2025-04-02T12:53:58Z</dcterms:modified>
</cp:coreProperties>
</file>