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01" r:id="rId2"/>
    <p:sldId id="321" r:id="rId3"/>
    <p:sldId id="359" r:id="rId4"/>
    <p:sldId id="356" r:id="rId5"/>
    <p:sldId id="320" r:id="rId6"/>
    <p:sldId id="363" r:id="rId7"/>
    <p:sldId id="357" r:id="rId8"/>
    <p:sldId id="358" r:id="rId9"/>
    <p:sldId id="360" r:id="rId10"/>
    <p:sldId id="355" r:id="rId11"/>
    <p:sldId id="361" r:id="rId12"/>
    <p:sldId id="362" r:id="rId13"/>
    <p:sldId id="354" r:id="rId14"/>
  </p:sldIdLst>
  <p:sldSz cx="9144000" cy="6858000" type="screen4x3"/>
  <p:notesSz cx="6807200" cy="99393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3300"/>
    <a:srgbClr val="003366"/>
    <a:srgbClr val="336699"/>
    <a:srgbClr val="29292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6" d="100"/>
          <a:sy n="106" d="100"/>
        </p:scale>
        <p:origin x="17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97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>
            <a:extLst>
              <a:ext uri="{FF2B5EF4-FFF2-40B4-BE49-F238E27FC236}">
                <a16:creationId xmlns:a16="http://schemas.microsoft.com/office/drawing/2014/main" id="{6F42F5DD-1E07-2F66-B72A-6F9B5E0D62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2" tIns="47566" rIns="95132" bIns="47566" numCol="1" anchor="t" anchorCtr="0" compatLnSpc="1">
            <a:prstTxWarp prst="textNoShape">
              <a:avLst/>
            </a:prstTxWarp>
          </a:bodyPr>
          <a:lstStyle>
            <a:lvl1pPr algn="l" defTabSz="952024" eaLnBrk="1" fontAlgn="auto" hangingPunct="1">
              <a:spcBef>
                <a:spcPct val="0"/>
              </a:spcBef>
              <a:spcAft>
                <a:spcPts val="0"/>
              </a:spcAft>
              <a:defRPr sz="1200" b="0" i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5603" name="Rectangle 1027">
            <a:extLst>
              <a:ext uri="{FF2B5EF4-FFF2-40B4-BE49-F238E27FC236}">
                <a16:creationId xmlns:a16="http://schemas.microsoft.com/office/drawing/2014/main" id="{A26D617B-11B8-FEF5-71D7-8F2EEE1A86C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2" tIns="47566" rIns="95132" bIns="47566" numCol="1" anchor="t" anchorCtr="0" compatLnSpc="1">
            <a:prstTxWarp prst="textNoShape">
              <a:avLst/>
            </a:prstTxWarp>
          </a:bodyPr>
          <a:lstStyle>
            <a:lvl1pPr algn="r" defTabSz="952024" eaLnBrk="1" fontAlgn="auto" hangingPunct="1">
              <a:spcBef>
                <a:spcPct val="0"/>
              </a:spcBef>
              <a:spcAft>
                <a:spcPts val="0"/>
              </a:spcAft>
              <a:defRPr sz="1200" b="0" i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5604" name="Rectangle 1028">
            <a:extLst>
              <a:ext uri="{FF2B5EF4-FFF2-40B4-BE49-F238E27FC236}">
                <a16:creationId xmlns:a16="http://schemas.microsoft.com/office/drawing/2014/main" id="{A97AB023-F0CA-724F-41EB-7A711887C36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2" tIns="47566" rIns="95132" bIns="47566" numCol="1" anchor="b" anchorCtr="0" compatLnSpc="1">
            <a:prstTxWarp prst="textNoShape">
              <a:avLst/>
            </a:prstTxWarp>
          </a:bodyPr>
          <a:lstStyle>
            <a:lvl1pPr algn="l" defTabSz="952024" eaLnBrk="1" fontAlgn="auto" hangingPunct="1">
              <a:spcBef>
                <a:spcPct val="0"/>
              </a:spcBef>
              <a:spcAft>
                <a:spcPts val="0"/>
              </a:spcAft>
              <a:defRPr sz="1200" b="0" i="0">
                <a:solidFill>
                  <a:schemeClr val="tx1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5605" name="Rectangle 1029">
            <a:extLst>
              <a:ext uri="{FF2B5EF4-FFF2-40B4-BE49-F238E27FC236}">
                <a16:creationId xmlns:a16="http://schemas.microsoft.com/office/drawing/2014/main" id="{D2C354F0-963A-1436-E3E8-DDC0F02935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32" tIns="47566" rIns="95132" bIns="47566" numCol="1" anchor="b" anchorCtr="0" compatLnSpc="1">
            <a:prstTxWarp prst="textNoShape">
              <a:avLst/>
            </a:prstTxWarp>
          </a:bodyPr>
          <a:lstStyle>
            <a:lvl1pPr algn="r" defTabSz="95202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24350F1-4D8F-49A9-8C6A-BA30617421B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60A960-9631-33BB-584B-B09E7F73C3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 eaLnBrk="1" fontAlgn="auto" hangingPunct="1">
              <a:spcBef>
                <a:spcPct val="5000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FB2413-02B2-882D-920C-609F38538D6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51163" cy="496888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 eaLnBrk="1" fontAlgn="auto" hangingPunct="1">
              <a:spcBef>
                <a:spcPct val="5000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8CDD39-A35C-498E-B3CA-B4A755428591}" type="datetimeFigureOut">
              <a:rPr lang="en-US"/>
              <a:pPr>
                <a:defRPr/>
              </a:pPr>
              <a:t>3/26/2025</a:t>
            </a:fld>
            <a:endParaRPr lang="en-A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A77B34E-EDD4-F7D5-2E3A-51FB12FEFF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7" rIns="91394" bIns="45697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90D133-7475-AF8C-E6A5-91A7C97E6F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19638"/>
            <a:ext cx="5445125" cy="4473575"/>
          </a:xfrm>
          <a:prstGeom prst="rect">
            <a:avLst/>
          </a:prstGeom>
        </p:spPr>
        <p:txBody>
          <a:bodyPr vert="horz" lIns="91394" tIns="45697" rIns="91394" bIns="4569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BE0C8-6AAB-B951-4BD1-8ECC55C1181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51163" cy="496887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 eaLnBrk="1" fontAlgn="auto" hangingPunct="1">
              <a:spcBef>
                <a:spcPct val="5000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0A739-B63A-A43F-FCDC-96E607359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51163" cy="496887"/>
          </a:xfrm>
          <a:prstGeom prst="rect">
            <a:avLst/>
          </a:prstGeom>
        </p:spPr>
        <p:txBody>
          <a:bodyPr vert="horz" wrap="square" lIns="91394" tIns="45697" rIns="91394" bIns="45697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ct val="5000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0F6916-ED29-42FB-9E8A-908A4FE5A42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D809BF30-D7B4-E7E3-A0C4-83A31A7B66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5D268399-195D-D0E8-1839-A01A74C202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CC4B62D3-6923-186F-6A6B-9D67963DE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5AB5B5A2-7134-4FD5-80B2-7E83DF516DC0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1A874212-6A83-6EAC-00F9-7A0A3DD77B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E0BAF07-ED7C-1599-8716-59338B0ED1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D7355746-9C57-9F91-A68D-EBD2598EC6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6ABACD37-01F4-4E3A-A4E7-5B8BAF9AFDD3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2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C25001EF-7298-676D-7766-96E319A0D3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14FB0F2D-97C5-3AE5-B5CB-D57BB79304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9C67138F-99BC-8793-696E-CCDB293486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20133B3E-3346-48A0-B33D-77DB046B7FF3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3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B824CF11-DFD1-4A53-67C1-E49822C03E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001BC48-5F97-B6F4-138A-B75CC051D9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DBCE0C0-59D0-9CF3-52F7-AD336944FA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BE8293DC-96D3-4C2E-BCA3-E1EE575146F5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4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0AC0C95B-2FA0-5709-ACCF-939DED5C06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27388D75-474F-E5CA-7AB9-0C63F14FF5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ECE9B6D-6BCB-5DA9-6D8E-41217C5CFF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382B4FE9-8D03-47BC-8205-1704BF2CA414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5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69722-A46B-98C3-C850-2FC33E49F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F34F5EA1-20D9-E90C-D3B3-0645E60F37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F221B3FD-96E8-4E64-48D1-D24E80AB1F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3ACD0DA2-9C67-D957-07FA-E748C1974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382B4FE9-8D03-47BC-8205-1704BF2CA414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6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507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6D5E048F-5D24-F35D-C871-D66946A897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3F0F9169-061F-668D-831D-DAFC502AD5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0212406F-9CAF-0D17-4F6A-8F1B06816A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73CA407A-76E6-4B27-A0CA-7175F0168B95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7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E714B80F-DB2C-B061-446A-F706ACEB14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C7751253-F2E5-1C2F-5639-B207C228CF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296E0C6C-24DA-96A7-4557-3DECFE5E6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B908A05B-3E28-43F2-A2A2-9D78FEFC8909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8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1CB73C1-7E14-8374-E434-EC3B6A0370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8E16180-5143-EC83-8012-9E7B9F6B7B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5E521D51-8C2F-66C1-2F7A-37982ACDC5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BE79DE23-0BC8-4281-9391-62E25A584140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9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8282D14E-E36F-6D9A-4B3F-BA74BCC137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574A454F-8875-75B7-65BA-05F5E81A6D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A7491A3-6BEC-AEC8-FA1D-2105A2C7D9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DD8A8F1E-206E-4623-AB56-31C90E17421A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10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86ECA690-31CF-6ED8-EC3A-4DD447A44C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7D966753-1FC9-84BA-009D-E932548082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F45C4FE9-FE21-8C9E-EABC-A6EC373D46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23DFB69B-5818-48ED-AE01-3C1B0A8E2923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11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4BF6C7C5-229E-3A77-B289-B24C2C7C45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89D979A6-364A-68D9-114B-941D462767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4B470BED-A0FA-5FF5-5534-370D67CBD8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6AD295F2-107A-49A9-A796-AB0981C5582D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12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87009288-A993-AF40-19C7-E6F22E06EC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92F8E52C-C633-22E0-40A9-F8AE259793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3D10DD62-C74D-3600-EA0A-464007AD47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4439CFD2-4F7C-4963-8ABA-146062381437}" type="slidenum">
              <a:rPr lang="en-AU" altLang="en-US" smtClean="0">
                <a:solidFill>
                  <a:srgbClr val="663300"/>
                </a:solidFill>
                <a:latin typeface="AvantGarde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13</a:t>
            </a:fld>
            <a:endParaRPr lang="en-AU" altLang="en-US">
              <a:solidFill>
                <a:srgbClr val="663300"/>
              </a:solidFill>
              <a:latin typeface="AvantGarde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5730C4-6F83-4E73-C5E8-3AE6C043955D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9F1494-7FFB-5129-76CC-D8E5E97A1441}"/>
              </a:ext>
            </a:extLst>
          </p:cNvPr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12" descr="Logo&#10;&#10;Description automatically generated">
            <a:extLst>
              <a:ext uri="{FF2B5EF4-FFF2-40B4-BE49-F238E27FC236}">
                <a16:creationId xmlns:a16="http://schemas.microsoft.com/office/drawing/2014/main" id="{148889DD-2E44-DAF8-F6C9-1DF8EC4E1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98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1" descr="Text&#10;&#10;Description automatically generated with low confidence">
            <a:extLst>
              <a:ext uri="{FF2B5EF4-FFF2-40B4-BE49-F238E27FC236}">
                <a16:creationId xmlns:a16="http://schemas.microsoft.com/office/drawing/2014/main" id="{DDAC9FFB-5100-9F82-22D7-BCCEF9A6DC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5250"/>
            <a:ext cx="12588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2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CAC03645-5315-B321-82E1-7602AACCC5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6875"/>
            <a:ext cx="1498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 descr="A person wearing a garment&#10;&#10;Description automatically generated with medium confidence">
            <a:extLst>
              <a:ext uri="{FF2B5EF4-FFF2-40B4-BE49-F238E27FC236}">
                <a16:creationId xmlns:a16="http://schemas.microsoft.com/office/drawing/2014/main" id="{69F914A3-ADFB-2EE5-0019-6BC8CF9BDA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6950"/>
            <a:ext cx="1498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A picture containing fire, person, factory, cooking&#10;&#10;Description automatically generated">
            <a:extLst>
              <a:ext uri="{FF2B5EF4-FFF2-40B4-BE49-F238E27FC236}">
                <a16:creationId xmlns:a16="http://schemas.microsoft.com/office/drawing/2014/main" id="{4CAFF302-3C6E-6571-2B78-EEC8E82100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1038"/>
            <a:ext cx="1498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Download free photo of Australian flag,flag,australia,symbol,national -  from needpix.com">
            <a:extLst>
              <a:ext uri="{FF2B5EF4-FFF2-40B4-BE49-F238E27FC236}">
                <a16:creationId xmlns:a16="http://schemas.microsoft.com/office/drawing/2014/main" id="{FEFF2BDC-D393-83FD-81A7-ECBF325275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369050"/>
            <a:ext cx="9842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100C9E5-9892-B4FB-069A-9DD25CB4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V="1">
            <a:off x="1476375" y="6824663"/>
            <a:ext cx="1200150" cy="460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0AF4715-F7E8-4A63-9816-98CFE25C6E3B}" type="datetimeFigureOut">
              <a:rPr lang="en-US"/>
              <a:pPr>
                <a:defRPr/>
              </a:pPr>
              <a:t>3/26/2025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D4970CF-1E9A-7B9C-74C1-908E9953A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Proudly 100% Australian made and owned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CC02DCB-8802-AC9C-41B1-279BE454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947F976-1923-4D28-BB13-21DED0A68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88660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D0F0E5-F6D7-2866-E3ED-C8B35A8128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87575" y="6488113"/>
            <a:ext cx="4768850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altLang="en-US">
                <a:solidFill>
                  <a:schemeClr val="bg1"/>
                </a:solidFill>
              </a:rPr>
              <a:t>Proudly 100% Australian made and owned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1D29E82-34D2-B00A-DF20-651BB27D98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-209550" y="7232650"/>
            <a:ext cx="8618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100% Australian made and owned</a:t>
            </a:r>
          </a:p>
        </p:txBody>
      </p:sp>
    </p:spTree>
    <p:extLst>
      <p:ext uri="{BB962C8B-B14F-4D97-AF65-F5344CB8AC3E}">
        <p14:creationId xmlns:p14="http://schemas.microsoft.com/office/powerpoint/2010/main" val="3738808101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/3.0/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://ayeimtellingya.blogspot.com.au/2013/01/stories-from-down-under-happy-australia.html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1.jpeg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C8747E-D63F-525E-76E3-12BCB4FDBF6E}"/>
              </a:ext>
            </a:extLst>
          </p:cNvPr>
          <p:cNvSpPr/>
          <p:nvPr/>
        </p:nvSpPr>
        <p:spPr>
          <a:xfrm>
            <a:off x="0" y="6424613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0CFD31-8429-3040-84A0-A0819ECB68D3}"/>
              </a:ext>
            </a:extLst>
          </p:cNvPr>
          <p:cNvSpPr/>
          <p:nvPr/>
        </p:nvSpPr>
        <p:spPr>
          <a:xfrm>
            <a:off x="0" y="6386513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1A216-A041-9E46-4700-3047106BB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825" y="6459538"/>
            <a:ext cx="8642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Proudly 100% Australian made and owned</a:t>
            </a:r>
          </a:p>
        </p:txBody>
      </p:sp>
      <p:pic>
        <p:nvPicPr>
          <p:cNvPr id="1029" name="Picture 12" descr="Logo&#10;&#10;Description automatically generated">
            <a:extLst>
              <a:ext uri="{FF2B5EF4-FFF2-40B4-BE49-F238E27FC236}">
                <a16:creationId xmlns:a16="http://schemas.microsoft.com/office/drawing/2014/main" id="{80B550E2-E8BE-4DB5-A059-5D1B3FA1B4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98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5">
            <a:extLst>
              <a:ext uri="{FF2B5EF4-FFF2-40B4-BE49-F238E27FC236}">
                <a16:creationId xmlns:a16="http://schemas.microsoft.com/office/drawing/2014/main" id="{910254D8-5EF9-64A0-3ECE-8CDD86C71E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85113" y="7067550"/>
            <a:ext cx="1258887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AU" altLang="en-US" sz="900">
                <a:hlinkClick r:id="rId5" tooltip="http://ayeimtellingya.blogspot.com.au/2013/01/stories-from-down-under-happy-australia.html"/>
              </a:rPr>
              <a:t>This Photo</a:t>
            </a:r>
            <a:r>
              <a:rPr lang="en-AU" altLang="en-US" sz="900"/>
              <a:t> by Unknown Author is licensed under </a:t>
            </a:r>
            <a:r>
              <a:rPr lang="en-AU" altLang="en-US" sz="900">
                <a:hlinkClick r:id="rId6" tooltip="https://creativecommons.org/licenses/by-nc/3.0/"/>
              </a:rPr>
              <a:t>CC BY-NC</a:t>
            </a:r>
            <a:endParaRPr lang="en-AU" altLang="en-US" sz="900"/>
          </a:p>
        </p:txBody>
      </p:sp>
      <p:sp>
        <p:nvSpPr>
          <p:cNvPr id="1034" name="TextBox 13">
            <a:extLst>
              <a:ext uri="{FF2B5EF4-FFF2-40B4-BE49-F238E27FC236}">
                <a16:creationId xmlns:a16="http://schemas.microsoft.com/office/drawing/2014/main" id="{61905703-4163-FBE6-1EA3-C01BAE5B77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037513" y="7219950"/>
            <a:ext cx="1258887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AU" altLang="en-US" sz="900">
                <a:hlinkClick r:id="rId5" tooltip="http://ayeimtellingya.blogspot.com.au/2013/01/stories-from-down-under-happy-australia.html"/>
              </a:rPr>
              <a:t>This Photo</a:t>
            </a:r>
            <a:r>
              <a:rPr lang="en-AU" altLang="en-US" sz="900"/>
              <a:t> by Unknown Author is licensed under </a:t>
            </a:r>
            <a:r>
              <a:rPr lang="en-AU" altLang="en-US" sz="900">
                <a:hlinkClick r:id="rId6" tooltip="https://creativecommons.org/licenses/by-nc/3.0/"/>
              </a:rPr>
              <a:t>CC BY-NC</a:t>
            </a:r>
            <a:endParaRPr lang="en-AU" altLang="en-US" sz="900"/>
          </a:p>
        </p:txBody>
      </p:sp>
      <p:pic>
        <p:nvPicPr>
          <p:cNvPr id="1032" name="Picture 10" descr="Text&#10;&#10;Description automatically generated with low confidence">
            <a:extLst>
              <a:ext uri="{FF2B5EF4-FFF2-40B4-BE49-F238E27FC236}">
                <a16:creationId xmlns:a16="http://schemas.microsoft.com/office/drawing/2014/main" id="{70061CFF-4068-C141-4B2C-8AE32E8E0A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5250"/>
            <a:ext cx="12588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4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887BF32B-FBA5-B85B-A4D8-69C74053D7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6875"/>
            <a:ext cx="1498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8" descr="A person wearing a garment&#10;&#10;Description automatically generated with medium confidence">
            <a:extLst>
              <a:ext uri="{FF2B5EF4-FFF2-40B4-BE49-F238E27FC236}">
                <a16:creationId xmlns:a16="http://schemas.microsoft.com/office/drawing/2014/main" id="{A30B2ED8-6497-FCC2-8F69-B89CC45F27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6950"/>
            <a:ext cx="1498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0" descr="A picture containing fire, person, factory, cooking&#10;&#10;Description automatically generated">
            <a:extLst>
              <a:ext uri="{FF2B5EF4-FFF2-40B4-BE49-F238E27FC236}">
                <a16:creationId xmlns:a16="http://schemas.microsoft.com/office/drawing/2014/main" id="{C40C35FD-509D-9854-6EF8-F2EE78F11E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1038"/>
            <a:ext cx="1498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6" descr="Download free photo of Australian flag,flag,australia,symbol,national -  from needpix.com">
            <a:extLst>
              <a:ext uri="{FF2B5EF4-FFF2-40B4-BE49-F238E27FC236}">
                <a16:creationId xmlns:a16="http://schemas.microsoft.com/office/drawing/2014/main" id="{565C26DD-9114-3E8F-4360-290ABD41C6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369050"/>
            <a:ext cx="9842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transition spd="slow">
    <p:blinds dir="vert"/>
  </p:transition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043" y="457200"/>
            <a:ext cx="8455914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049" y="521208"/>
            <a:ext cx="8359902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8A6CDC-E4A8-C896-47D8-7ED5EF82E5D2}"/>
              </a:ext>
            </a:extLst>
          </p:cNvPr>
          <p:cNvSpPr/>
          <p:nvPr/>
        </p:nvSpPr>
        <p:spPr>
          <a:xfrm>
            <a:off x="0" y="1"/>
            <a:ext cx="9144000" cy="184893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8" name="Picture 17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ED3D82D4-F96F-8FDA-F69E-D3EB894BF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450" y="41606"/>
            <a:ext cx="5022648" cy="1687610"/>
          </a:xfrm>
          <a:prstGeom prst="rect">
            <a:avLst/>
          </a:prstGeom>
        </p:spPr>
      </p:pic>
      <p:pic>
        <p:nvPicPr>
          <p:cNvPr id="20" name="Picture 19" descr="A gold bird with white text&#10;&#10;AI-generated content may be incorrect.">
            <a:extLst>
              <a:ext uri="{FF2B5EF4-FFF2-40B4-BE49-F238E27FC236}">
                <a16:creationId xmlns:a16="http://schemas.microsoft.com/office/drawing/2014/main" id="{612FD91E-EE42-4203-444C-62F0B97DF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61" y="223203"/>
            <a:ext cx="2065788" cy="1360508"/>
          </a:xfrm>
          <a:prstGeom prst="rect">
            <a:avLst/>
          </a:prstGeom>
        </p:spPr>
      </p:pic>
      <p:pic>
        <p:nvPicPr>
          <p:cNvPr id="22" name="Picture 21" descr="A cross in a cemetery&#10;&#10;AI-generated content may be incorrect.">
            <a:extLst>
              <a:ext uri="{FF2B5EF4-FFF2-40B4-BE49-F238E27FC236}">
                <a16:creationId xmlns:a16="http://schemas.microsoft.com/office/drawing/2014/main" id="{E12E8647-5844-7DB2-22B3-C8B22EBF42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71" y="2098758"/>
            <a:ext cx="6245657" cy="397922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3FEEC3A-9179-428E-E574-059CF44F5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latin typeface="Arno Pro" panose="02020502040506020403" pitchFamily="18" charset="0"/>
                <a:ea typeface="+mj-ea"/>
                <a:cs typeface="+mj-cs"/>
              </a:rPr>
              <a:t>Never judge by perception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9412E18-659F-2D94-1027-0F13896D7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718324"/>
            <a:ext cx="6624637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Do you really know what your customers are after or can afford.</a:t>
            </a:r>
          </a:p>
        </p:txBody>
      </p:sp>
      <p:pic>
        <p:nvPicPr>
          <p:cNvPr id="8196" name="Picture 10" descr="A person sitting at a desk with papers and a candle&#10;&#10;AI-generated content may be incorrect.">
            <a:extLst>
              <a:ext uri="{FF2B5EF4-FFF2-40B4-BE49-F238E27FC236}">
                <a16:creationId xmlns:a16="http://schemas.microsoft.com/office/drawing/2014/main" id="{8C393C04-9960-0069-AAC9-FFD22D743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340768"/>
            <a:ext cx="5113338" cy="413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F24CE6A-6EA7-778B-DCD6-1C2741CC8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000" kern="0" dirty="0">
                <a:latin typeface="Arno Pro" panose="02020502040506020403" pitchFamily="18" charset="0"/>
                <a:ea typeface="+mj-ea"/>
                <a:cs typeface="+mj-cs"/>
              </a:rPr>
              <a:t>Memorial v’s Marker</a:t>
            </a:r>
            <a:r>
              <a:rPr lang="en-AU" sz="2400" kern="0" dirty="0">
                <a:latin typeface="Arno Pro" panose="02020502040506020403" pitchFamily="18" charset="0"/>
                <a:ea typeface="+mj-ea"/>
                <a:cs typeface="+mj-cs"/>
              </a:rPr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1961D75-2DDF-4D77-6AA4-C3108B140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1196975"/>
            <a:ext cx="7346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Bronze Plaques are not just a “Marker” for the grave.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Our goal should be to make “Memorials”, something that will be memorable or bring a smile to peoples faces when they visit. 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10244" name="Picture 2" descr="A group of people standing around a plaque&#10;&#10;AI-generated content may be incorrect.">
            <a:extLst>
              <a:ext uri="{FF2B5EF4-FFF2-40B4-BE49-F238E27FC236}">
                <a16:creationId xmlns:a16="http://schemas.microsoft.com/office/drawing/2014/main" id="{76373AA3-D2D4-1F08-A8DE-8E55D4814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595563"/>
            <a:ext cx="4394200" cy="357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B449F73-C37F-1D2F-3246-4487097CD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>
                <a:latin typeface="Arno Pro" panose="02020502040506020403" pitchFamily="18" charset="0"/>
                <a:ea typeface="+mj-ea"/>
                <a:cs typeface="+mj-cs"/>
              </a:rPr>
              <a:t>Upselling v’s Offering</a:t>
            </a:r>
          </a:p>
        </p:txBody>
      </p:sp>
      <p:pic>
        <p:nvPicPr>
          <p:cNvPr id="12291" name="Picture 8" descr="A dog with tennis balls in its mouth&#10;&#10;AI-generated content may be incorrect.">
            <a:extLst>
              <a:ext uri="{FF2B5EF4-FFF2-40B4-BE49-F238E27FC236}">
                <a16:creationId xmlns:a16="http://schemas.microsoft.com/office/drawing/2014/main" id="{4BC952BC-4601-EB83-88EC-A0C3DBBC1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0" y="1556792"/>
            <a:ext cx="2530351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 descr="A dog jumping in the air with a ball&#10;&#10;AI-generated content may be incorrect.">
            <a:extLst>
              <a:ext uri="{FF2B5EF4-FFF2-40B4-BE49-F238E27FC236}">
                <a16:creationId xmlns:a16="http://schemas.microsoft.com/office/drawing/2014/main" id="{A6E46837-BD7B-98D6-2DE1-9FF1E5470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9714"/>
            <a:ext cx="3714961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6B11B97-1F3C-DB3E-730D-5D8C5AD1C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000" kern="0" dirty="0">
                <a:latin typeface="Arno Pro" panose="02020502040506020403" pitchFamily="18" charset="0"/>
                <a:ea typeface="+mj-ea"/>
                <a:cs typeface="+mj-cs"/>
              </a:rPr>
              <a:t>Bronze Plaque Pricing Points</a:t>
            </a:r>
            <a:endParaRPr lang="en-AU" sz="2400" kern="0" dirty="0">
              <a:latin typeface="Arno Pro" panose="02020502040506020403" pitchFamily="18" charset="0"/>
              <a:ea typeface="+mj-ea"/>
              <a:cs typeface="+mj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B9053F-4290-868C-9DAE-D1BBC1AD2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1412775"/>
            <a:ext cx="3891012" cy="471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400" kern="0" dirty="0">
                <a:latin typeface="Arno Pro" panose="02020502040506020403" pitchFamily="18" charset="0"/>
              </a:rPr>
              <a:t>Standard Range $</a:t>
            </a: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400" kern="0" dirty="0">
              <a:latin typeface="Arno Pro" panose="02020502040506020403" pitchFamily="18" charset="0"/>
            </a:endParaRP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400" kern="0" dirty="0">
              <a:latin typeface="Arno Pro" panose="02020502040506020403" pitchFamily="18" charset="0"/>
            </a:endParaRP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400" kern="0" dirty="0">
                <a:latin typeface="Arno Pro" panose="02020502040506020403" pitchFamily="18" charset="0"/>
              </a:rPr>
              <a:t>Artisan Range $$</a:t>
            </a: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400" kern="0" dirty="0">
              <a:latin typeface="Arno Pro" panose="02020502040506020403" pitchFamily="18" charset="0"/>
            </a:endParaRP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400" kern="0" dirty="0">
              <a:latin typeface="Arno Pro" panose="02020502040506020403" pitchFamily="18" charset="0"/>
            </a:endParaRP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400" kern="0" dirty="0">
                <a:latin typeface="Arno Pro" panose="02020502040506020403" pitchFamily="18" charset="0"/>
              </a:rPr>
              <a:t>Sculpture Series Range $$$</a:t>
            </a: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400" kern="0" dirty="0">
              <a:latin typeface="Arno Pro" panose="02020502040506020403" pitchFamily="18" charset="0"/>
            </a:endParaRP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400" kern="0" dirty="0">
              <a:latin typeface="Arno Pro" panose="02020502040506020403" pitchFamily="18" charset="0"/>
            </a:endParaRP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400" kern="0" dirty="0">
                <a:latin typeface="Arno Pro" panose="02020502040506020403" pitchFamily="18" charset="0"/>
              </a:rPr>
              <a:t>Bronze Image Range $$$$</a:t>
            </a:r>
          </a:p>
          <a:p>
            <a:pPr marL="342900" indent="-342900" algn="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7" name="Picture 6" descr="A close-up of a plaque&#10;&#10;AI-generated content may be incorrect.">
            <a:extLst>
              <a:ext uri="{FF2B5EF4-FFF2-40B4-BE49-F238E27FC236}">
                <a16:creationId xmlns:a16="http://schemas.microsoft.com/office/drawing/2014/main" id="{1FBCC4B6-3B68-1ECD-27FE-5D3C41E2D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496" y="1124744"/>
            <a:ext cx="2160000" cy="1222560"/>
          </a:xfrm>
          <a:prstGeom prst="rect">
            <a:avLst/>
          </a:prstGeom>
        </p:spPr>
      </p:pic>
      <p:pic>
        <p:nvPicPr>
          <p:cNvPr id="9" name="Picture 8" descr="A close-up of a funeral card&#10;&#10;AI-generated content may be incorrect.">
            <a:extLst>
              <a:ext uri="{FF2B5EF4-FFF2-40B4-BE49-F238E27FC236}">
                <a16:creationId xmlns:a16="http://schemas.microsoft.com/office/drawing/2014/main" id="{DB8FD651-7B18-2361-41E5-40F37BE15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496" y="4902435"/>
            <a:ext cx="2160000" cy="1222560"/>
          </a:xfrm>
          <a:prstGeom prst="rect">
            <a:avLst/>
          </a:prstGeom>
        </p:spPr>
      </p:pic>
      <p:pic>
        <p:nvPicPr>
          <p:cNvPr id="11" name="Picture 10" descr="A plaque with text on it&#10;&#10;AI-generated content may be incorrect.">
            <a:extLst>
              <a:ext uri="{FF2B5EF4-FFF2-40B4-BE49-F238E27FC236}">
                <a16:creationId xmlns:a16="http://schemas.microsoft.com/office/drawing/2014/main" id="{1D1C754B-EEE4-5949-F772-65AAE3ADA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816" y="3696148"/>
            <a:ext cx="2160000" cy="1157760"/>
          </a:xfrm>
          <a:prstGeom prst="rect">
            <a:avLst/>
          </a:prstGeom>
        </p:spPr>
      </p:pic>
      <p:pic>
        <p:nvPicPr>
          <p:cNvPr id="17" name="Picture 16" descr="A plaque with a gold border&#10;&#10;AI-generated content may be incorrect.">
            <a:extLst>
              <a:ext uri="{FF2B5EF4-FFF2-40B4-BE49-F238E27FC236}">
                <a16:creationId xmlns:a16="http://schemas.microsoft.com/office/drawing/2014/main" id="{2EA521FF-14AB-5511-75D2-5EB601CBBC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496" y="2399376"/>
            <a:ext cx="2160000" cy="12447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DAF94B0-B42B-6068-809C-229F365C7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335E28-7757-46D8-FAB3-22851D78D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000" kern="0" dirty="0">
                <a:latin typeface="Arno Pro" panose="02020502040506020403" pitchFamily="18" charset="0"/>
                <a:ea typeface="+mj-ea"/>
                <a:cs typeface="+mj-cs"/>
              </a:rPr>
              <a:t>Option 1 – Standard </a:t>
            </a:r>
            <a:r>
              <a:rPr lang="en-AU" sz="2400" kern="0" dirty="0">
                <a:latin typeface="Arno Pro" panose="02020502040506020403" pitchFamily="18" charset="0"/>
                <a:ea typeface="+mj-ea"/>
                <a:cs typeface="+mj-cs"/>
              </a:rPr>
              <a:t>(good range)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10EECF-A714-81F5-4DB8-74FDAD264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1341438"/>
            <a:ext cx="7346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Phoenix’s lowest price range of memorials.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Blank canvas range allowing families to build up with inscription, emblems and colours to design a suitable memorial.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i="1" kern="0" dirty="0">
                <a:solidFill>
                  <a:srgbClr val="FF0000"/>
                </a:solidFill>
                <a:latin typeface="Arno Pro" panose="02020502040506020403" pitchFamily="18" charset="0"/>
              </a:rPr>
              <a:t>Reminder: one flat relief emblem free on all plaques.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14340" name="Picture 2" descr="A plaque with gold text&#10;&#10;AI-generated content may be incorrect.">
            <a:extLst>
              <a:ext uri="{FF2B5EF4-FFF2-40B4-BE49-F238E27FC236}">
                <a16:creationId xmlns:a16="http://schemas.microsoft.com/office/drawing/2014/main" id="{1F116E1B-DD24-CD90-6C3B-CC80AB487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997200"/>
            <a:ext cx="389572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6" descr="A plaque with a rose and text&#10;&#10;AI-generated content may be incorrect.">
            <a:extLst>
              <a:ext uri="{FF2B5EF4-FFF2-40B4-BE49-F238E27FC236}">
                <a16:creationId xmlns:a16="http://schemas.microsoft.com/office/drawing/2014/main" id="{A8DC331A-13D2-DBFC-BE47-2FA457851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4059238"/>
            <a:ext cx="2646363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7634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85AFDA5-7821-490D-0718-78A4BF6A8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000" kern="0" dirty="0">
                <a:latin typeface="Arno Pro" panose="02020502040506020403" pitchFamily="18" charset="0"/>
                <a:ea typeface="+mj-ea"/>
                <a:cs typeface="+mj-cs"/>
              </a:rPr>
              <a:t>Option 2 – Artisan </a:t>
            </a:r>
            <a:r>
              <a:rPr lang="en-AU" sz="2400" kern="0" dirty="0">
                <a:latin typeface="Arno Pro" panose="02020502040506020403" pitchFamily="18" charset="0"/>
                <a:ea typeface="+mj-ea"/>
                <a:cs typeface="+mj-cs"/>
              </a:rPr>
              <a:t>(better range)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7973CC-FFD8-3F75-0796-1DE1FCB3D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1341438"/>
            <a:ext cx="7346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Phoenix’s mid price range of memorials.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Selection of custom flat relief scenes that can be further edited to suit the end customers specific requests.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This range includes the new popular Coloured Artisan Range.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16388" name="Picture 6" descr="A plaque with text on it&#10;&#10;Description automatically generated">
            <a:extLst>
              <a:ext uri="{FF2B5EF4-FFF2-40B4-BE49-F238E27FC236}">
                <a16:creationId xmlns:a16="http://schemas.microsoft.com/office/drawing/2014/main" id="{3B60D4D5-152B-1C95-E844-5FA4B325D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060700"/>
            <a:ext cx="33845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 descr="A green plaque with gold text&#10;&#10;Description automatically generated">
            <a:extLst>
              <a:ext uri="{FF2B5EF4-FFF2-40B4-BE49-F238E27FC236}">
                <a16:creationId xmlns:a16="http://schemas.microsoft.com/office/drawing/2014/main" id="{D51D7143-4971-A80C-8144-7700C1CD4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3486150"/>
            <a:ext cx="3636963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5471CC4-08F8-36A3-2557-2547DC694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000" kern="0" dirty="0">
                <a:latin typeface="Arno Pro" panose="02020502040506020403" pitchFamily="18" charset="0"/>
                <a:ea typeface="+mj-ea"/>
                <a:cs typeface="+mj-cs"/>
              </a:rPr>
              <a:t>Option 3 – Sculpture Series </a:t>
            </a:r>
            <a:r>
              <a:rPr lang="en-AU" sz="2400" kern="0" dirty="0">
                <a:latin typeface="Arno Pro" panose="02020502040506020403" pitchFamily="18" charset="0"/>
                <a:ea typeface="+mj-ea"/>
                <a:cs typeface="+mj-cs"/>
              </a:rPr>
              <a:t>(best range)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3B3A6B0-F8F6-E2EE-F267-E259506C7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1341438"/>
            <a:ext cx="7346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Like the Artisan, this range is in the middle pricing range.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Selection of set Bas Relief (Sculptured) scenes.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Available is 4 distinct ranges to suit the customers requirements.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18436" name="Picture 2" descr="A plaque with a statue of a deer&#10;&#10;AI-generated content may be incorrect.">
            <a:extLst>
              <a:ext uri="{FF2B5EF4-FFF2-40B4-BE49-F238E27FC236}">
                <a16:creationId xmlns:a16="http://schemas.microsoft.com/office/drawing/2014/main" id="{7D469580-67E7-9111-91CF-D9DC0D765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781300"/>
            <a:ext cx="374491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7" descr="A plaque with gold text and flowers&#10;&#10;AI-generated content may be incorrect.">
            <a:extLst>
              <a:ext uri="{FF2B5EF4-FFF2-40B4-BE49-F238E27FC236}">
                <a16:creationId xmlns:a16="http://schemas.microsoft.com/office/drawing/2014/main" id="{F7615746-10F7-3154-CCA3-DC95A52DB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3644900"/>
            <a:ext cx="30829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0387426-F9AB-34D5-575D-A5EE81317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000" kern="0" dirty="0">
                <a:latin typeface="Arno Pro" panose="02020502040506020403" pitchFamily="18" charset="0"/>
                <a:ea typeface="+mj-ea"/>
                <a:cs typeface="+mj-cs"/>
              </a:rPr>
              <a:t>Option 4 – Bronze Image </a:t>
            </a:r>
            <a:r>
              <a:rPr lang="en-AU" sz="2400" kern="0" dirty="0">
                <a:latin typeface="Arno Pro" panose="02020502040506020403" pitchFamily="18" charset="0"/>
                <a:ea typeface="+mj-ea"/>
                <a:cs typeface="+mj-cs"/>
              </a:rPr>
              <a:t>(wow range)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BEC6E10-B729-DA67-3262-A51B53547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1341438"/>
            <a:ext cx="73469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Phoenix’s top of the range.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Incorporates images supplied to Phoenix by the customer.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Images are cast into the plaque background with various pricing points depending on the quantity of images required.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20484" name="Picture 2" descr="A person riding a horse&#10;&#10;AI-generated content may be incorrect.">
            <a:extLst>
              <a:ext uri="{FF2B5EF4-FFF2-40B4-BE49-F238E27FC236}">
                <a16:creationId xmlns:a16="http://schemas.microsoft.com/office/drawing/2014/main" id="{330329E2-9BEE-BFC8-08D9-5C507789E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924175"/>
            <a:ext cx="419893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 descr="A close-up of a coin&#10;&#10;AI-generated content may be incorrect.">
            <a:extLst>
              <a:ext uri="{FF2B5EF4-FFF2-40B4-BE49-F238E27FC236}">
                <a16:creationId xmlns:a16="http://schemas.microsoft.com/office/drawing/2014/main" id="{638D4301-1919-C7EE-5639-9642869A4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592513"/>
            <a:ext cx="24336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42A615F-9434-A1B0-3377-0108C8C4E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latin typeface="Arno Pro" panose="02020502040506020403" pitchFamily="18" charset="0"/>
                <a:ea typeface="+mj-ea"/>
                <a:cs typeface="+mj-cs"/>
              </a:rPr>
              <a:t>Scattering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675F81-BEE8-F61B-BA9D-1D2DDE7F9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589588"/>
            <a:ext cx="6985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Do you have memorialisation options for people who scatter ashes?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22532" name="Picture 6" descr="A group of people standing on grass by a lake&#10;&#10;AI-generated content may be incorrect.">
            <a:extLst>
              <a:ext uri="{FF2B5EF4-FFF2-40B4-BE49-F238E27FC236}">
                <a16:creationId xmlns:a16="http://schemas.microsoft.com/office/drawing/2014/main" id="{204E5800-D724-0A36-4197-D1ACE1C8B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1268413"/>
            <a:ext cx="5257800" cy="419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5B8466D-BAE4-85E4-D4EE-24E71EC13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latin typeface="Arno Pro" panose="02020502040506020403" pitchFamily="18" charset="0"/>
                <a:ea typeface="+mj-ea"/>
                <a:cs typeface="+mj-cs"/>
              </a:rPr>
              <a:t>Scattering Memorial Options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17685-36C4-1601-C72C-E352AA862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301208"/>
            <a:ext cx="6985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Group memorials can provide a great source of income for the cemetery whilst also providing a low-cost memorial option to families.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24580" name="Picture 2" descr="A wood panel with text and flowers&#10;&#10;AI-generated content may be incorrect.">
            <a:extLst>
              <a:ext uri="{FF2B5EF4-FFF2-40B4-BE49-F238E27FC236}">
                <a16:creationId xmlns:a16="http://schemas.microsoft.com/office/drawing/2014/main" id="{88F03DB8-877D-0F68-E63F-50A940D86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196752"/>
            <a:ext cx="2066925" cy="401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2" descr="A plaque on a rock&#10;&#10;AI-generated content may be incorrect.">
            <a:extLst>
              <a:ext uri="{FF2B5EF4-FFF2-40B4-BE49-F238E27FC236}">
                <a16:creationId xmlns:a16="http://schemas.microsoft.com/office/drawing/2014/main" id="{5302B3B7-91FC-B3B6-C426-544E13FF0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531714"/>
            <a:ext cx="4459287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7CF7F6A-D005-3D92-1704-8CA806BD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latin typeface="Arno Pro" panose="02020502040506020403" pitchFamily="18" charset="0"/>
                <a:ea typeface="+mj-ea"/>
                <a:cs typeface="+mj-cs"/>
              </a:rPr>
              <a:t>Scattering Memorial Options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811BC3B-D9CF-1AD5-E432-BA2D5B3E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445224"/>
            <a:ext cx="6985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Are you able to offer memorial options for those who want to memorialise outside the cemetery?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26628" name="Picture 5" descr="A wall with a tree painted on it&#10;&#10;AI-generated content may be incorrect.">
            <a:extLst>
              <a:ext uri="{FF2B5EF4-FFF2-40B4-BE49-F238E27FC236}">
                <a16:creationId xmlns:a16="http://schemas.microsoft.com/office/drawing/2014/main" id="{8AF9BCE5-FCE9-ADF9-6CEA-C8AEED3AB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1773238"/>
            <a:ext cx="4319588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7" descr="A blue plaque with gold text&#10;&#10;AI-generated content may be incorrect.">
            <a:extLst>
              <a:ext uri="{FF2B5EF4-FFF2-40B4-BE49-F238E27FC236}">
                <a16:creationId xmlns:a16="http://schemas.microsoft.com/office/drawing/2014/main" id="{F5A9BC3C-1539-1588-304E-93728B78D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495425"/>
            <a:ext cx="2160588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9" descr="A grave marker in the grass&#10;&#10;AI-generated content may be incorrect.">
            <a:extLst>
              <a:ext uri="{FF2B5EF4-FFF2-40B4-BE49-F238E27FC236}">
                <a16:creationId xmlns:a16="http://schemas.microsoft.com/office/drawing/2014/main" id="{A0A09810-4962-3EF6-9725-0BF4A95E2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429000"/>
            <a:ext cx="2160588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E909655-315A-1DE8-C67B-F0A0C94A6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0"/>
            <a:ext cx="741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4400" kern="0" dirty="0">
                <a:latin typeface="Arno Pro" panose="02020502040506020403" pitchFamily="18" charset="0"/>
                <a:ea typeface="+mj-ea"/>
                <a:cs typeface="+mj-cs"/>
              </a:rPr>
              <a:t>Thank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C96CD5-3331-D1A4-57D2-C1D6F9D19E5C}"/>
              </a:ext>
            </a:extLst>
          </p:cNvPr>
          <p:cNvSpPr txBox="1"/>
          <p:nvPr/>
        </p:nvSpPr>
        <p:spPr>
          <a:xfrm>
            <a:off x="1689100" y="1125538"/>
            <a:ext cx="7275513" cy="2122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Finally, a huge thank you to the CCAWA and all members.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r>
              <a:rPr lang="en-AU" sz="2000" kern="0" dirty="0">
                <a:latin typeface="Arno Pro" panose="02020502040506020403" pitchFamily="18" charset="0"/>
              </a:rPr>
              <a:t>As a </a:t>
            </a:r>
            <a:r>
              <a:rPr lang="en-AU" sz="2000" b="1" i="1" kern="0" dirty="0">
                <a:solidFill>
                  <a:srgbClr val="FF0000"/>
                </a:solidFill>
                <a:latin typeface="Arno Pro" panose="02020502040506020403" pitchFamily="18" charset="0"/>
              </a:rPr>
              <a:t>100% Australian Owned and Operated  </a:t>
            </a:r>
            <a:r>
              <a:rPr lang="en-AU" sz="2000" kern="0" dirty="0">
                <a:latin typeface="Arno Pro" panose="02020502040506020403" pitchFamily="18" charset="0"/>
              </a:rPr>
              <a:t>business we value the support that the cemetery profession domestically provides, and we look forward to helping you with your memorial needs into the future.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&gt;"/>
              <a:defRPr/>
            </a:pPr>
            <a:endParaRPr lang="en-AU" sz="2000" kern="0" dirty="0">
              <a:latin typeface="Arno Pro" panose="02020502040506020403" pitchFamily="18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AU" sz="2000" kern="0" dirty="0">
              <a:latin typeface="Arno Pro" panose="02020502040506020403" pitchFamily="18" charset="0"/>
            </a:endParaRPr>
          </a:p>
        </p:txBody>
      </p:sp>
      <p:pic>
        <p:nvPicPr>
          <p:cNvPr id="28676" name="54759810-EFC3-4C66-8CD9-662EFD9DE340">
            <a:extLst>
              <a:ext uri="{FF2B5EF4-FFF2-40B4-BE49-F238E27FC236}">
                <a16:creationId xmlns:a16="http://schemas.microsoft.com/office/drawing/2014/main" id="{BB793639-4F9F-0B7F-0F21-8860AD8F5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968" y="2596840"/>
            <a:ext cx="58197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6" descr="A person wearing an apron and holding up a piece of meat&#10;&#10;AI-generated content may be incorrect.">
            <a:extLst>
              <a:ext uri="{FF2B5EF4-FFF2-40B4-BE49-F238E27FC236}">
                <a16:creationId xmlns:a16="http://schemas.microsoft.com/office/drawing/2014/main" id="{AB7FB766-D4AC-D891-3732-5DD7E9C0C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986" y="4293096"/>
            <a:ext cx="2914556" cy="19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couple of women standing in front of a flag&#10;&#10;AI-generated content may be incorrect.">
            <a:extLst>
              <a:ext uri="{FF2B5EF4-FFF2-40B4-BE49-F238E27FC236}">
                <a16:creationId xmlns:a16="http://schemas.microsoft.com/office/drawing/2014/main" id="{E5E3CBF4-D5E1-E59D-1E70-B2115F704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293096"/>
            <a:ext cx="2673000" cy="1944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Retrospect">
  <a:themeElements>
    <a:clrScheme name="Custom 2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FFC000"/>
      </a:accent1>
      <a:accent2>
        <a:srgbClr val="000000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2693</TotalTime>
  <Words>375</Words>
  <Application>Microsoft Office PowerPoint</Application>
  <PresentationFormat>On-screen Show (4:3)</PresentationFormat>
  <Paragraphs>55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Phoenix Foundry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Jane_Ellis</dc:creator>
  <cp:lastModifiedBy>Joe Campbell</cp:lastModifiedBy>
  <cp:revision>196</cp:revision>
  <cp:lastPrinted>2021-03-07T23:46:54Z</cp:lastPrinted>
  <dcterms:created xsi:type="dcterms:W3CDTF">2005-02-22T00:27:31Z</dcterms:created>
  <dcterms:modified xsi:type="dcterms:W3CDTF">2025-03-27T02:12:33Z</dcterms:modified>
</cp:coreProperties>
</file>