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9" r:id="rId4"/>
  </p:sldMasterIdLst>
  <p:notesMasterIdLst>
    <p:notesMasterId r:id="rId20"/>
  </p:notesMasterIdLst>
  <p:handoutMasterIdLst>
    <p:handoutMasterId r:id="rId21"/>
  </p:handoutMasterIdLst>
  <p:sldIdLst>
    <p:sldId id="256" r:id="rId5"/>
    <p:sldId id="259" r:id="rId6"/>
    <p:sldId id="258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1" r:id="rId18"/>
    <p:sldId id="272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592"/>
    <a:srgbClr val="703B8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867"/>
    <p:restoredTop sz="94667"/>
  </p:normalViewPr>
  <p:slideViewPr>
    <p:cSldViewPr snapToGrid="0">
      <p:cViewPr varScale="1">
        <p:scale>
          <a:sx n="105" d="100"/>
          <a:sy n="105" d="100"/>
        </p:scale>
        <p:origin x="49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56" d="100"/>
          <a:sy n="156" d="100"/>
        </p:scale>
        <p:origin x="3896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risty Constantine" userId="2bc59a6f-cff3-48bf-b624-0cdf85d254c1" providerId="ADAL" clId="{6B6971C8-226A-4563-9169-0384C887D2DA}"/>
    <pc:docChg chg="custSel modSld">
      <pc:chgData name="Kristy Constantine" userId="2bc59a6f-cff3-48bf-b624-0cdf85d254c1" providerId="ADAL" clId="{6B6971C8-226A-4563-9169-0384C887D2DA}" dt="2025-03-27T06:43:05.140" v="24" actId="27636"/>
      <pc:docMkLst>
        <pc:docMk/>
      </pc:docMkLst>
      <pc:sldChg chg="modSp mod">
        <pc:chgData name="Kristy Constantine" userId="2bc59a6f-cff3-48bf-b624-0cdf85d254c1" providerId="ADAL" clId="{6B6971C8-226A-4563-9169-0384C887D2DA}" dt="2025-03-27T04:48:44.364" v="1" actId="20577"/>
        <pc:sldMkLst>
          <pc:docMk/>
          <pc:sldMk cId="2371674609" sldId="259"/>
        </pc:sldMkLst>
        <pc:spChg chg="mod">
          <ac:chgData name="Kristy Constantine" userId="2bc59a6f-cff3-48bf-b624-0cdf85d254c1" providerId="ADAL" clId="{6B6971C8-226A-4563-9169-0384C887D2DA}" dt="2025-03-27T04:48:44.364" v="1" actId="20577"/>
          <ac:spMkLst>
            <pc:docMk/>
            <pc:sldMk cId="2371674609" sldId="259"/>
            <ac:spMk id="3" creationId="{FB361775-C5AA-C5A0-731E-3CEA13F4CDAD}"/>
          </ac:spMkLst>
        </pc:spChg>
      </pc:sldChg>
      <pc:sldChg chg="modSp mod">
        <pc:chgData name="Kristy Constantine" userId="2bc59a6f-cff3-48bf-b624-0cdf85d254c1" providerId="ADAL" clId="{6B6971C8-226A-4563-9169-0384C887D2DA}" dt="2025-03-27T06:43:05.140" v="24" actId="27636"/>
        <pc:sldMkLst>
          <pc:docMk/>
          <pc:sldMk cId="534599271" sldId="260"/>
        </pc:sldMkLst>
        <pc:spChg chg="mod">
          <ac:chgData name="Kristy Constantine" userId="2bc59a6f-cff3-48bf-b624-0cdf85d254c1" providerId="ADAL" clId="{6B6971C8-226A-4563-9169-0384C887D2DA}" dt="2025-03-27T06:43:05.140" v="24" actId="27636"/>
          <ac:spMkLst>
            <pc:docMk/>
            <pc:sldMk cId="534599271" sldId="260"/>
            <ac:spMk id="3" creationId="{33BEE172-549D-E0F0-B719-D8597D4E934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70B82D4-EA13-5D07-BCAD-93151E2352E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CA281A2-72F4-C4F3-5D82-F7835044A28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C87EE6-FAC6-414B-8F27-49A6CF65F87E}" type="datetimeFigureOut">
              <a:rPr lang="en-AU" smtClean="0"/>
              <a:t>27/03/2025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58A4F31-871C-5929-7E69-52A70A010F6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2495934-56AC-81D2-738E-F0055067D8E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B9F748-6ACC-F94F-AB81-B248847C178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138519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19C9FE-5728-E145-A781-B87FCCFE2070}" type="datetimeFigureOut">
              <a:rPr lang="en-AU" smtClean="0"/>
              <a:t>27/03/2025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82B86C-7A7F-554A-8877-10C2DBA4078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302382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82B86C-7A7F-554A-8877-10C2DBA40783}" type="slidenum">
              <a:rPr lang="en-AU" smtClean="0"/>
              <a:t>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826516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ACCA learning hub is online now and being rolled out to our members.   </a:t>
            </a:r>
          </a:p>
          <a:p>
            <a:r>
              <a:rPr lang="en-AU" dirty="0"/>
              <a:t>This is a one stop shop for all industry training needs including  self pace courses, workshops, webinars, podcasts , industry training videos and resources.   </a:t>
            </a:r>
          </a:p>
          <a:p>
            <a:r>
              <a:rPr lang="en-AU" dirty="0"/>
              <a:t>All members and their staff will have access to this hub.</a:t>
            </a:r>
          </a:p>
          <a:p>
            <a:r>
              <a:rPr lang="en-AU" dirty="0"/>
              <a:t>There will be a mix of free and paid courses available.</a:t>
            </a:r>
          </a:p>
          <a:p>
            <a:r>
              <a:rPr lang="en-AU" dirty="0"/>
              <a:t>ACCA will continue to invest into this hub with new courses and content on a  regular basis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82B86C-7A7F-554A-8877-10C2DBA40783}" type="slidenum">
              <a:rPr lang="en-AU" smtClean="0"/>
              <a:t>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468636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ACCA education is  continuing to develop new courses for this sector.   </a:t>
            </a:r>
          </a:p>
          <a:p>
            <a:r>
              <a:rPr lang="en-AU" dirty="0"/>
              <a:t>The topic s and content have come about through consolation with the industry.   Please reach out for there is a particular topic or course you feel would be beneficial for the sector.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82B86C-7A7F-554A-8877-10C2DBA40783}" type="slidenum">
              <a:rPr lang="en-AU" smtClean="0"/>
              <a:t>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415301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This course is specifically designed for new starters (less then 12 months) .  It will help equip staff with the necessary tools and knowledge to work in this industry 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82B86C-7A7F-554A-8877-10C2DBA40783}" type="slidenum">
              <a:rPr lang="en-AU" smtClean="0"/>
              <a:t>7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934098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82B86C-7A7F-554A-8877-10C2DBA40783}" type="slidenum">
              <a:rPr lang="en-AU" smtClean="0"/>
              <a:t>8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414113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Designed for leaders (emerging, new and experienced) to help them carry out their tasks and manage staff.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82B86C-7A7F-554A-8877-10C2DBA40783}" type="slidenum">
              <a:rPr lang="en-AU" smtClean="0"/>
              <a:t>9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036594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This committee is made up of industry professionals who are passionate about helping create a safer work place for our staff and those visiting our sites.</a:t>
            </a:r>
          </a:p>
          <a:p>
            <a:r>
              <a:rPr lang="en-AU" dirty="0"/>
              <a:t>Committee is made up of a mix of staff form, Health and safety managers , Funeral directors,  administration and operations staff form all levels.   </a:t>
            </a:r>
          </a:p>
          <a:p>
            <a:r>
              <a:rPr lang="en-AU" dirty="0"/>
              <a:t>Currently vacant positions available – WA representative would be great.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82B86C-7A7F-554A-8877-10C2DBA40783}" type="slidenum">
              <a:rPr lang="en-AU" smtClean="0"/>
              <a:t>13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071781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Mid </a:t>
            </a:r>
            <a:r>
              <a:rPr lang="en-AU" dirty="0" err="1"/>
              <a:t>yer</a:t>
            </a:r>
            <a:r>
              <a:rPr lang="en-AU" dirty="0"/>
              <a:t>- focus on front line staff-  talks on workplace safety , monument safety,  Muslim and aboriginal burial and funeral practices,  working with Community group “ Friend of the Cemetery” </a:t>
            </a:r>
          </a:p>
          <a:p>
            <a:r>
              <a:rPr lang="en-AU" dirty="0"/>
              <a:t>Registration for Mid year open now with a early bird price</a:t>
            </a:r>
          </a:p>
          <a:p>
            <a:r>
              <a:rPr lang="en-AU" dirty="0"/>
              <a:t>Registration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82B86C-7A7F-554A-8877-10C2DBA40783}" type="slidenum">
              <a:rPr lang="en-AU" smtClean="0"/>
              <a:t>14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976104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CEEBB1-1A1F-4A2C-B805-719CF98F68A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40000" y="4320000"/>
            <a:ext cx="11085942" cy="1042699"/>
          </a:xfrm>
        </p:spPr>
        <p:txBody>
          <a:bodyPr anchor="b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D6CC87B-ED2D-4303-BD40-E7AF14C03E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0000" y="5362699"/>
            <a:ext cx="11085942" cy="946025"/>
          </a:xfrm>
        </p:spPr>
        <p:txBody>
          <a:bodyPr>
            <a:normAutofit/>
          </a:bodyPr>
          <a:lstStyle>
            <a:lvl1pPr marL="0" indent="0" algn="ctr">
              <a:buNone/>
              <a:defRPr sz="2000" cap="all" spc="3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8319085-E2AC-5CCD-BD20-3B17637956F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350452" y="1495301"/>
            <a:ext cx="5491095" cy="1823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8377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D35498-B0C3-40BD-9407-6D0C0587E5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540000"/>
            <a:ext cx="10280172" cy="1013901"/>
          </a:xfrm>
        </p:spPr>
        <p:txBody>
          <a:bodyPr>
            <a:normAutofit/>
          </a:bodyPr>
          <a:lstStyle>
            <a:lvl1pPr>
              <a:defRPr sz="4400">
                <a:solidFill>
                  <a:srgbClr val="009592"/>
                </a:solidFill>
                <a:latin typeface="Lucida Sans" panose="020B0602030504020204" pitchFamily="34" charset="77"/>
                <a:cs typeface="Lucida Grande" panose="020B06000405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92F85E-0893-4D8C-816A-5193CC6DC9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0000" y="1579348"/>
            <a:ext cx="10280172" cy="4641153"/>
          </a:xfrm>
        </p:spPr>
        <p:txBody>
          <a:bodyPr/>
          <a:lstStyle>
            <a:lvl1pPr marL="270000">
              <a:defRPr sz="28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4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4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4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4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A0DFF3FA-4E65-E1A7-D224-D77B47AEA5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40000" y="6310313"/>
            <a:ext cx="968795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fld id="{4CD77608-3819-479B-BB98-C216BA724EFE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52C6FE3-E87F-915F-CE2C-E5853AF9063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411706" y="5756347"/>
            <a:ext cx="2450385" cy="813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2043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No logo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D35498-B0C3-40BD-9407-6D0C0587E5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540000"/>
            <a:ext cx="10260000" cy="1013901"/>
          </a:xfrm>
        </p:spPr>
        <p:txBody>
          <a:bodyPr>
            <a:normAutofit/>
          </a:bodyPr>
          <a:lstStyle>
            <a:lvl1pPr>
              <a:defRPr sz="4400">
                <a:solidFill>
                  <a:srgbClr val="009592"/>
                </a:solidFill>
                <a:latin typeface="Lucida Sans" panose="020B0602030504020204" pitchFamily="34" charset="77"/>
                <a:cs typeface="Lucida Grande" panose="020B06000405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92F85E-0893-4D8C-816A-5193CC6DC9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0000" y="1579348"/>
            <a:ext cx="10260000" cy="4641153"/>
          </a:xfrm>
        </p:spPr>
        <p:txBody>
          <a:bodyPr/>
          <a:lstStyle>
            <a:lvl1pPr marL="270000">
              <a:defRPr sz="28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400">
                <a:solidFill>
                  <a:schemeClr val="bg1"/>
                </a:solidFill>
              </a:defRPr>
            </a:lvl3pPr>
            <a:lvl4pPr>
              <a:defRPr sz="2400">
                <a:solidFill>
                  <a:schemeClr val="bg1"/>
                </a:solidFill>
              </a:defRPr>
            </a:lvl4pPr>
            <a:lvl5pPr>
              <a:defRPr sz="2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8228E8-7B8A-4153-BEB2-BD5A69F251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40000" y="6310313"/>
            <a:ext cx="968795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fld id="{4CD77608-3819-479B-BB98-C216BA724EF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56004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ing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A8188C-9713-46E1-AA5C-C84FE515F3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9999" y="1531814"/>
            <a:ext cx="10159082" cy="1779959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009592"/>
                </a:solidFill>
              </a:defRPr>
            </a:lvl1pPr>
          </a:lstStyle>
          <a:p>
            <a:r>
              <a:rPr lang="en-US" dirty="0"/>
              <a:t>Section Heading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CC7765-7D44-43DD-A1DF-419D3E1C625F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540000" y="3311774"/>
            <a:ext cx="4511426" cy="2996952"/>
          </a:xfrm>
        </p:spPr>
        <p:txBody>
          <a:bodyPr>
            <a:normAutofit/>
          </a:bodyPr>
          <a:lstStyle>
            <a:lvl1pPr marL="0" indent="0">
              <a:buNone/>
              <a:defRPr sz="2000" cap="all" spc="300" baseline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Section sub-heading</a:t>
            </a:r>
          </a:p>
        </p:txBody>
      </p:sp>
      <p:sp>
        <p:nvSpPr>
          <p:cNvPr id="24" name="Slide Number Placeholder 3">
            <a:extLst>
              <a:ext uri="{FF2B5EF4-FFF2-40B4-BE49-F238E27FC236}">
                <a16:creationId xmlns:a16="http://schemas.microsoft.com/office/drawing/2014/main" id="{1AE69AA8-08AC-F6AE-95B0-275CABA9ED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40000" y="6310313"/>
            <a:ext cx="968795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fld id="{4CD77608-3819-479B-BB98-C216BA724EFE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14A0810-F8B7-1C9B-B2D7-F35F8FE241B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473888" y="279979"/>
            <a:ext cx="2450385" cy="813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19982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A8188C-9713-46E1-AA5C-C84FE515F3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97236" y="2172677"/>
            <a:ext cx="9355133" cy="1561960"/>
          </a:xfrm>
        </p:spPr>
        <p:txBody>
          <a:bodyPr anchor="b">
            <a:normAutofit/>
          </a:bodyPr>
          <a:lstStyle>
            <a:lvl1pPr algn="ctr">
              <a:defRPr sz="3600" b="0" i="1">
                <a:solidFill>
                  <a:schemeClr val="bg1"/>
                </a:solidFill>
                <a:latin typeface="Cambria" panose="02040503050406030204" pitchFamily="18" charset="0"/>
                <a:ea typeface="Inter" panose="02000503000000020004" pitchFamily="2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“Important quote by important person…”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CC7765-7D44-43DD-A1DF-419D3E1C625F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757735" y="3766111"/>
            <a:ext cx="4757737" cy="408987"/>
          </a:xfrm>
        </p:spPr>
        <p:txBody>
          <a:bodyPr/>
          <a:lstStyle>
            <a:lvl1pPr marL="0" indent="0" algn="r">
              <a:buNone/>
              <a:defRPr sz="1600" cap="all" spc="300" baseline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a. </a:t>
            </a:r>
            <a:r>
              <a:rPr lang="en-US" dirty="0" err="1"/>
              <a:t>Lastname</a:t>
            </a:r>
            <a:endParaRPr lang="en-US" dirty="0"/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4AAE0681-F09C-901D-EA77-3602639221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40000" y="6310313"/>
            <a:ext cx="968795" cy="365125"/>
          </a:xfrm>
        </p:spPr>
        <p:txBody>
          <a:bodyPr/>
          <a:lstStyle>
            <a:lvl1pPr algn="l">
              <a:defRPr/>
            </a:lvl1pPr>
          </a:lstStyle>
          <a:p>
            <a:fld id="{4CD77608-3819-479B-BB98-C216BA724EFE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1DD54B5-0DBA-B075-EAD5-20F29DC0419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473888" y="279979"/>
            <a:ext cx="2450385" cy="813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9609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ummary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A8188C-9713-46E1-AA5C-C84FE515F3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9999" y="1531815"/>
            <a:ext cx="10159082" cy="1030412"/>
          </a:xfrm>
        </p:spPr>
        <p:txBody>
          <a:bodyPr anchor="t">
            <a:normAutofit/>
          </a:bodyPr>
          <a:lstStyle>
            <a:lvl1pPr>
              <a:defRPr sz="4400">
                <a:solidFill>
                  <a:srgbClr val="009592"/>
                </a:solidFill>
              </a:defRPr>
            </a:lvl1pPr>
          </a:lstStyle>
          <a:p>
            <a:r>
              <a:rPr lang="en-US" dirty="0"/>
              <a:t>Section 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FC5C34-074F-0F7F-1E85-FC5E00AFE8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0000" y="2562225"/>
            <a:ext cx="6894260" cy="3658276"/>
          </a:xfrm>
        </p:spPr>
        <p:txBody>
          <a:bodyPr/>
          <a:lstStyle>
            <a:lvl1pPr marL="270000">
              <a:defRPr sz="28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4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4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4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4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5" name="Slide Number Placeholder 3">
            <a:extLst>
              <a:ext uri="{FF2B5EF4-FFF2-40B4-BE49-F238E27FC236}">
                <a16:creationId xmlns:a16="http://schemas.microsoft.com/office/drawing/2014/main" id="{DB4B72AC-4074-5DF0-598B-B023C6F4A1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40000" y="6310313"/>
            <a:ext cx="968795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fld id="{4CD77608-3819-479B-BB98-C216BA724EFE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3C71A82-ED9E-C782-CCC6-8CE5CFB24B7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473888" y="279979"/>
            <a:ext cx="2450385" cy="813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380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4412EC-56C0-4009-B2E3-D63F9EECB9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539999"/>
            <a:ext cx="11116194" cy="1209600"/>
          </a:xfrm>
        </p:spPr>
        <p:txBody>
          <a:bodyPr/>
          <a:lstStyle>
            <a:lvl1pPr>
              <a:defRPr>
                <a:solidFill>
                  <a:srgbClr val="00959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70C84F-F3B7-4BF4-A328-BCF5ADD329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40000" y="1767812"/>
            <a:ext cx="5437186" cy="4513971"/>
          </a:xfrm>
        </p:spPr>
        <p:txBody>
          <a:bodyPr/>
          <a:lstStyle>
            <a:lvl1pPr>
              <a:defRPr sz="28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4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4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4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4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919CD5-DBB4-4749-980D-B5B40ECB67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03950" y="1767812"/>
            <a:ext cx="5448050" cy="4546588"/>
          </a:xfrm>
        </p:spPr>
        <p:txBody>
          <a:bodyPr/>
          <a:lstStyle>
            <a:lvl1pPr>
              <a:defRPr sz="28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4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4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4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4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FE5D8013-7D62-ED5A-1DF7-956693A4F78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414983" y="5759542"/>
            <a:ext cx="2449042" cy="813010"/>
          </a:xfrm>
          <a:prstGeom prst="rect">
            <a:avLst/>
          </a:prstGeom>
        </p:spPr>
      </p:pic>
      <p:sp>
        <p:nvSpPr>
          <p:cNvPr id="25" name="Slide Number Placeholder 3">
            <a:extLst>
              <a:ext uri="{FF2B5EF4-FFF2-40B4-BE49-F238E27FC236}">
                <a16:creationId xmlns:a16="http://schemas.microsoft.com/office/drawing/2014/main" id="{5C3E40E3-C988-0447-BA8D-FEA1C5021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40000" y="6310313"/>
            <a:ext cx="968795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fld id="{4CD77608-3819-479B-BB98-C216BA724EF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74685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- No Logo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4412EC-56C0-4009-B2E3-D63F9EECB9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539999"/>
            <a:ext cx="11190892" cy="1209600"/>
          </a:xfrm>
        </p:spPr>
        <p:txBody>
          <a:bodyPr/>
          <a:lstStyle>
            <a:lvl1pPr>
              <a:defRPr>
                <a:solidFill>
                  <a:srgbClr val="00959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70C84F-F3B7-4BF4-A328-BCF5ADD329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40000" y="1767812"/>
            <a:ext cx="5437186" cy="4546588"/>
          </a:xfrm>
        </p:spPr>
        <p:txBody>
          <a:bodyPr/>
          <a:lstStyle>
            <a:lvl1pPr>
              <a:defRPr sz="28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4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4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4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4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919CD5-DBB4-4749-980D-B5B40ECB67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03950" y="1767812"/>
            <a:ext cx="5533236" cy="4546588"/>
          </a:xfrm>
        </p:spPr>
        <p:txBody>
          <a:bodyPr/>
          <a:lstStyle>
            <a:lvl1pPr>
              <a:defRPr sz="28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4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4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4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4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2B5D7E18-DDE1-A839-F33B-7E2EFC13AF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40000" y="6310313"/>
            <a:ext cx="968795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fld id="{4CD77608-3819-479B-BB98-C216BA724EF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38786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0BCA11-08C2-4C9A-B0A3-31C9051CD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539999"/>
            <a:ext cx="11112000" cy="1210396"/>
          </a:xfrm>
        </p:spPr>
        <p:txBody>
          <a:bodyPr>
            <a:normAutofit/>
          </a:bodyPr>
          <a:lstStyle>
            <a:lvl1pPr>
              <a:defRPr sz="4400">
                <a:solidFill>
                  <a:srgbClr val="00959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62CEB0-C969-40EA-A5E2-8D875E28A6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0000" y="1750395"/>
            <a:ext cx="5448052" cy="971549"/>
          </a:xfrm>
        </p:spPr>
        <p:txBody>
          <a:bodyPr anchor="b">
            <a:noAutofit/>
          </a:bodyPr>
          <a:lstStyle>
            <a:lvl1pPr marL="0" indent="0">
              <a:buNone/>
              <a:defRPr sz="2000" b="1" cap="all" spc="30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0F41A6-112E-4305-A0BA-6E119A77AC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39999" y="2721782"/>
            <a:ext cx="5461003" cy="3592617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2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2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2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2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AC672C5-31B9-443B-8DEE-5523646891F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03949" y="1750233"/>
            <a:ext cx="5448051" cy="971549"/>
          </a:xfrm>
        </p:spPr>
        <p:txBody>
          <a:bodyPr anchor="b">
            <a:noAutofit/>
          </a:bodyPr>
          <a:lstStyle>
            <a:lvl1pPr marL="0" indent="0">
              <a:buNone/>
              <a:defRPr sz="2000" b="1" i="0" cap="all" spc="30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4D18B9D-8B21-4249-A3AD-8FBE48F0F55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03950" y="2721782"/>
            <a:ext cx="5448050" cy="3592617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2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2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2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2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E44C425D-5CD2-0F04-DF35-5C52CA14EAD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414983" y="5759542"/>
            <a:ext cx="2449042" cy="813010"/>
          </a:xfrm>
          <a:prstGeom prst="rect">
            <a:avLst/>
          </a:prstGeom>
        </p:spPr>
      </p:pic>
      <p:sp>
        <p:nvSpPr>
          <p:cNvPr id="27" name="Slide Number Placeholder 3">
            <a:extLst>
              <a:ext uri="{FF2B5EF4-FFF2-40B4-BE49-F238E27FC236}">
                <a16:creationId xmlns:a16="http://schemas.microsoft.com/office/drawing/2014/main" id="{B06DD738-3BF9-EC32-D67E-1724F4F641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40000" y="6310313"/>
            <a:ext cx="968795" cy="365125"/>
          </a:xfrm>
        </p:spPr>
        <p:txBody>
          <a:bodyPr/>
          <a:lstStyle>
            <a:lvl1pPr algn="l">
              <a:defRPr/>
            </a:lvl1pPr>
          </a:lstStyle>
          <a:p>
            <a:fld id="{4CD77608-3819-479B-BB98-C216BA724EF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71428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 - No Logo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0BCA11-08C2-4C9A-B0A3-31C9051CD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572273"/>
            <a:ext cx="11112000" cy="1210396"/>
          </a:xfrm>
        </p:spPr>
        <p:txBody>
          <a:bodyPr>
            <a:normAutofit/>
          </a:bodyPr>
          <a:lstStyle>
            <a:lvl1pPr>
              <a:defRPr sz="4400">
                <a:solidFill>
                  <a:srgbClr val="00959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62CEB0-C969-40EA-A5E2-8D875E28A6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0000" y="1750233"/>
            <a:ext cx="5448052" cy="971711"/>
          </a:xfrm>
        </p:spPr>
        <p:txBody>
          <a:bodyPr anchor="b">
            <a:noAutofit/>
          </a:bodyPr>
          <a:lstStyle>
            <a:lvl1pPr marL="0" indent="0">
              <a:buNone/>
              <a:defRPr sz="2000" b="1" cap="all" spc="30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0F41A6-112E-4305-A0BA-6E119A77AC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39999" y="2721782"/>
            <a:ext cx="5461003" cy="3592617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2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2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2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2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AC672C5-31B9-443B-8DEE-5523646891F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03949" y="1750071"/>
            <a:ext cx="5448051" cy="971711"/>
          </a:xfrm>
        </p:spPr>
        <p:txBody>
          <a:bodyPr anchor="b">
            <a:noAutofit/>
          </a:bodyPr>
          <a:lstStyle>
            <a:lvl1pPr marL="0" indent="0">
              <a:buNone/>
              <a:defRPr sz="2000" b="1" i="0" cap="all" spc="30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4D18B9D-8B21-4249-A3AD-8FBE48F0F55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03950" y="2721782"/>
            <a:ext cx="5448050" cy="3592617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2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2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2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2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FAD39FC3-5943-B949-9F03-BFB70F532E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40000" y="6310313"/>
            <a:ext cx="968795" cy="365125"/>
          </a:xfrm>
        </p:spPr>
        <p:txBody>
          <a:bodyPr/>
          <a:lstStyle>
            <a:lvl1pPr algn="l">
              <a:defRPr/>
            </a:lvl1pPr>
          </a:lstStyle>
          <a:p>
            <a:fld id="{4CD77608-3819-479B-BB98-C216BA724EF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17946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no logo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4A86AD40-1C71-EB0C-3367-58E79C3DFF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40000" y="6310313"/>
            <a:ext cx="968795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fld id="{4CD77608-3819-479B-BB98-C216BA724EF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7273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with white logo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C52B1EA7-F551-5C5E-AF0B-907E63DC4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40000" y="6310313"/>
            <a:ext cx="968795" cy="365125"/>
          </a:xfrm>
        </p:spPr>
        <p:txBody>
          <a:bodyPr/>
          <a:lstStyle>
            <a:lvl1pPr algn="l">
              <a:defRPr/>
            </a:lvl1pPr>
          </a:lstStyle>
          <a:p>
            <a:fld id="{4CD77608-3819-479B-BB98-C216BA724EFE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987E8C9-052E-61A1-8EC7-0D6A77870B4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411706" y="5756347"/>
            <a:ext cx="2450385" cy="813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6383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- Black with Log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398CD5C-58DB-2528-73B4-561E107919F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411706" y="5756347"/>
            <a:ext cx="2450385" cy="813528"/>
          </a:xfrm>
          <a:prstGeom prst="rect">
            <a:avLst/>
          </a:prstGeom>
        </p:spPr>
      </p:pic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6BCA6A6F-44A8-D4EC-0353-0462765BB9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40000" y="6310313"/>
            <a:ext cx="968795" cy="365125"/>
          </a:xfrm>
        </p:spPr>
        <p:txBody>
          <a:bodyPr/>
          <a:lstStyle>
            <a:lvl1pPr algn="l">
              <a:defRPr/>
            </a:lvl1pPr>
          </a:lstStyle>
          <a:p>
            <a:fld id="{4CD77608-3819-479B-BB98-C216BA724EF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22768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- Black with White Log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D0FF70B-CA1B-4EB1-C01A-B6F0FBB966A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414983" y="5759542"/>
            <a:ext cx="2449042" cy="813010"/>
          </a:xfrm>
          <a:prstGeom prst="rect">
            <a:avLst/>
          </a:prstGeom>
        </p:spPr>
      </p:pic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DA861A69-5337-5520-88D7-D7CF1011F4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40000" y="6310313"/>
            <a:ext cx="968795" cy="365125"/>
          </a:xfrm>
        </p:spPr>
        <p:txBody>
          <a:bodyPr/>
          <a:lstStyle>
            <a:lvl1pPr algn="l">
              <a:defRPr/>
            </a:lvl1pPr>
          </a:lstStyle>
          <a:p>
            <a:fld id="{4CD77608-3819-479B-BB98-C216BA724EF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75651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6B69C97-1CD5-2DFD-2F4F-F7447BC00A9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350452" y="1495301"/>
            <a:ext cx="5491095" cy="1823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09205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1749C77-AA3A-4DA0-9E20-32FCD2B8BD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540000"/>
            <a:ext cx="11329947" cy="86610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8DC81A-9B5E-4A92-AA7B-3D750F95F4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0000" y="1406106"/>
            <a:ext cx="11329946" cy="49026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4B8083-48FB-4D6A-B77A-262FE3E23D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40000" y="6314400"/>
            <a:ext cx="735079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spc="100" baseline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Footer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EDA5BD-F7C8-4883-81D1-EF1F6F00EF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075613" y="6314400"/>
            <a:ext cx="262346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none" spc="100" baseline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48FEDB-2614-400B-9C19-0F4D448D98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12709" y="6318000"/>
            <a:ext cx="7572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pc="100" baseline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4CD77608-3819-479B-BB98-C216BA724EF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982710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702" r:id="rId3"/>
    <p:sldLayoutId id="2147483694" r:id="rId4"/>
    <p:sldLayoutId id="2147483696" r:id="rId5"/>
    <p:sldLayoutId id="2147483695" r:id="rId6"/>
    <p:sldLayoutId id="2147483691" r:id="rId7"/>
    <p:sldLayoutId id="2147483703" r:id="rId8"/>
    <p:sldLayoutId id="2147483692" r:id="rId9"/>
    <p:sldLayoutId id="2147483704" r:id="rId10"/>
    <p:sldLayoutId id="2147483693" r:id="rId11"/>
    <p:sldLayoutId id="2147483701" r:id="rId12"/>
    <p:sldLayoutId id="2147483698" r:id="rId13"/>
    <p:sldLayoutId id="2147483700" r:id="rId14"/>
    <p:sldLayoutId id="2147483705" r:id="rId15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Lucida Sans" panose="020B0602030504020204" pitchFamily="34" charset="77"/>
          <a:ea typeface="+mj-ea"/>
          <a:cs typeface="+mj-cs"/>
        </a:defRPr>
      </a:lvl1pPr>
    </p:titleStyle>
    <p:bodyStyle>
      <a:lvl1pPr marL="270000" indent="-270000" algn="l" defTabSz="914400" rtl="0" eaLnBrk="1" latinLnBrk="0" hangingPunct="1">
        <a:lnSpc>
          <a:spcPct val="125000"/>
        </a:lnSpc>
        <a:spcBef>
          <a:spcPts val="1000"/>
        </a:spcBef>
        <a:buFont typeface="Wingdings" pitchFamily="2" charset="2"/>
        <a:buChar char="§"/>
        <a:defRPr sz="2400" kern="1200" spc="50" baseline="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720000" indent="-270000" algn="l" defTabSz="914400" rtl="0" eaLnBrk="1" latinLnBrk="0" hangingPunct="1">
        <a:lnSpc>
          <a:spcPct val="125000"/>
        </a:lnSpc>
        <a:spcBef>
          <a:spcPts val="500"/>
        </a:spcBef>
        <a:buFont typeface="Wingdings" pitchFamily="2" charset="2"/>
        <a:buChar char="§"/>
        <a:defRPr sz="2400" kern="1200" spc="50" baseline="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1080000" indent="-270000" algn="l" defTabSz="914400" rtl="0" eaLnBrk="1" latinLnBrk="0" hangingPunct="1">
        <a:lnSpc>
          <a:spcPct val="125000"/>
        </a:lnSpc>
        <a:spcBef>
          <a:spcPts val="500"/>
        </a:spcBef>
        <a:buFont typeface="Wingdings" pitchFamily="2" charset="2"/>
        <a:buChar char="§"/>
        <a:defRPr sz="2400" kern="1200" spc="50" baseline="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440000" indent="-270000" algn="l" defTabSz="914400" rtl="0" eaLnBrk="1" latinLnBrk="0" hangingPunct="1">
        <a:lnSpc>
          <a:spcPct val="125000"/>
        </a:lnSpc>
        <a:spcBef>
          <a:spcPts val="500"/>
        </a:spcBef>
        <a:buFont typeface="Wingdings" pitchFamily="2" charset="2"/>
        <a:buChar char="§"/>
        <a:defRPr sz="2400" kern="1200" spc="50" baseline="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1800000" indent="-270000" algn="l" defTabSz="914400" rtl="0" eaLnBrk="1" latinLnBrk="0" hangingPunct="1">
        <a:lnSpc>
          <a:spcPct val="125000"/>
        </a:lnSpc>
        <a:spcBef>
          <a:spcPts val="500"/>
        </a:spcBef>
        <a:buFont typeface="Wingdings" pitchFamily="2" charset="2"/>
        <a:buChar char="§"/>
        <a:defRPr sz="2400" kern="1200" spc="50" baseline="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5A36D0-F1A9-C890-7A9E-8D0547FCED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0000" y="4320000"/>
            <a:ext cx="11085942" cy="1042699"/>
          </a:xfrm>
        </p:spPr>
        <p:txBody>
          <a:bodyPr>
            <a:normAutofit/>
          </a:bodyPr>
          <a:lstStyle/>
          <a:p>
            <a:r>
              <a:rPr lang="en-AU" dirty="0"/>
              <a:t>CCAWA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3674670-91B1-5B75-BBC5-B58813ED06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0000" y="5362699"/>
            <a:ext cx="11085942" cy="946025"/>
          </a:xfrm>
        </p:spPr>
        <p:txBody>
          <a:bodyPr/>
          <a:lstStyle/>
          <a:p>
            <a:r>
              <a:rPr lang="en-AU" dirty="0"/>
              <a:t>April 4</a:t>
            </a:r>
            <a:r>
              <a:rPr lang="en-AU" baseline="30000" dirty="0"/>
              <a:t>th</a:t>
            </a:r>
            <a:r>
              <a:rPr lang="en-AU" dirty="0"/>
              <a:t> , 2025</a:t>
            </a:r>
          </a:p>
        </p:txBody>
      </p:sp>
    </p:spTree>
    <p:extLst>
      <p:ext uri="{BB962C8B-B14F-4D97-AF65-F5344CB8AC3E}">
        <p14:creationId xmlns:p14="http://schemas.microsoft.com/office/powerpoint/2010/main" val="42937920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29003-F067-60ED-9B0D-713875A952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Who are we?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361775-C5AA-C5A0-731E-3CEA13F4CD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0000" y="1553902"/>
            <a:ext cx="10280172" cy="4666600"/>
          </a:xfrm>
        </p:spPr>
        <p:txBody>
          <a:bodyPr>
            <a:normAutofit fontScale="775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sz="2900" b="0" i="0" dirty="0"/>
              <a:t>The Australasian Cemeteries &amp; Crematoria Association (ACCA) is a non-profit professional </a:t>
            </a:r>
            <a:r>
              <a:rPr lang="en-US" sz="2900" b="0" i="0" dirty="0" err="1"/>
              <a:t>organisation</a:t>
            </a:r>
            <a:r>
              <a:rPr lang="en-US" sz="2900" b="0" i="0" dirty="0"/>
              <a:t> that exists to provide leadership, professional services </a:t>
            </a:r>
            <a:br>
              <a:rPr lang="en-US" sz="2900" b="0" i="0" dirty="0"/>
            </a:br>
            <a:r>
              <a:rPr lang="en-US" sz="2900" b="0" i="0" dirty="0"/>
              <a:t>and development, communication and networking platforms to the cemetery and crematorium industry.</a:t>
            </a:r>
          </a:p>
          <a:p>
            <a:pPr marL="0" indent="0">
              <a:lnSpc>
                <a:spcPct val="90000"/>
              </a:lnSpc>
              <a:buNone/>
            </a:pPr>
            <a:endParaRPr lang="en-US" sz="2400" b="0" i="0" dirty="0"/>
          </a:p>
          <a:p>
            <a:pPr marL="0" indent="0">
              <a:lnSpc>
                <a:spcPct val="90000"/>
              </a:lnSpc>
              <a:buNone/>
            </a:pPr>
            <a:r>
              <a:rPr lang="en-US" sz="2400" b="1" dirty="0"/>
              <a:t>Current Board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President - Lauren </a:t>
            </a:r>
            <a:r>
              <a:rPr lang="en-US" sz="2400" dirty="0" err="1"/>
              <a:t>Hardgrove</a:t>
            </a:r>
            <a:r>
              <a:rPr lang="en-US" sz="2400" dirty="0"/>
              <a:t> – Catholic Cemeteries and Crematoria (NSW)</a:t>
            </a:r>
          </a:p>
          <a:p>
            <a:pPr>
              <a:lnSpc>
                <a:spcPct val="90000"/>
              </a:lnSpc>
            </a:pPr>
            <a:r>
              <a:rPr lang="en-US" sz="2400" b="0" i="0" dirty="0"/>
              <a:t>Vice Pres</a:t>
            </a:r>
            <a:r>
              <a:rPr lang="en-US" sz="2400" dirty="0"/>
              <a:t>ident (Acting) –  Dean Matthews – Geelong Cemeteries Trust (VIC)</a:t>
            </a:r>
          </a:p>
          <a:p>
            <a:pPr>
              <a:lnSpc>
                <a:spcPct val="90000"/>
              </a:lnSpc>
            </a:pPr>
            <a:r>
              <a:rPr lang="en-US" sz="2400" b="0" i="0" dirty="0"/>
              <a:t>Steve Nobbs  </a:t>
            </a:r>
            <a:r>
              <a:rPr lang="en-US" sz="2400" dirty="0"/>
              <a:t> </a:t>
            </a:r>
            <a:r>
              <a:rPr lang="en-US" sz="2400" dirty="0" err="1"/>
              <a:t>InvoCare</a:t>
            </a:r>
            <a:endParaRPr lang="en-US" sz="2400" dirty="0"/>
          </a:p>
          <a:p>
            <a:pPr>
              <a:lnSpc>
                <a:spcPct val="90000"/>
              </a:lnSpc>
            </a:pPr>
            <a:r>
              <a:rPr lang="en-US" sz="2400" dirty="0"/>
              <a:t>Michael Robertson – Adelaide Cemeteries Authority (SA)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Rob Moore – Fraser Coast Regional Council (QLD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Denise Ora – Metropolitan Memorial Parks (NSW)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Kristy Constantine – Bunbury Cemetery Board (WA) </a:t>
            </a:r>
          </a:p>
          <a:p>
            <a:endParaRPr lang="en-AU" dirty="0"/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344D48E6-4A4A-94C7-431D-4E7445A042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40000" y="6310313"/>
            <a:ext cx="968795" cy="365125"/>
          </a:xfrm>
        </p:spPr>
        <p:txBody>
          <a:bodyPr/>
          <a:lstStyle/>
          <a:p>
            <a:fld id="{4CD77608-3819-479B-BB98-C216BA724EFE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16746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862985-74AB-736E-ED04-C255245CC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sz="4000" dirty="0"/>
              <a:t>Strategic Focus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09F244-2135-09F7-36AF-7EED836E56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0000" y="1553902"/>
            <a:ext cx="10280172" cy="466660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800" dirty="0"/>
              <a:t>Focus on improving and developing resources for our members and the wider industry.</a:t>
            </a:r>
          </a:p>
          <a:p>
            <a:pPr>
              <a:lnSpc>
                <a:spcPct val="100000"/>
              </a:lnSpc>
            </a:pPr>
            <a:r>
              <a:rPr lang="en-US" sz="2800" dirty="0"/>
              <a:t>Fostering collaboration and sharing of ideas across the country – including State Associations and related associations.</a:t>
            </a:r>
          </a:p>
          <a:p>
            <a:pPr>
              <a:lnSpc>
                <a:spcPct val="100000"/>
              </a:lnSpc>
            </a:pPr>
            <a:r>
              <a:rPr lang="en-US" sz="2800" dirty="0"/>
              <a:t>Collaborating and sharing ideas with International associations: </a:t>
            </a:r>
          </a:p>
          <a:p>
            <a:pPr lvl="1">
              <a:lnSpc>
                <a:spcPct val="100000"/>
              </a:lnSpc>
            </a:pPr>
            <a:r>
              <a:rPr lang="en-US" sz="2400" dirty="0"/>
              <a:t>International Cremation Federation</a:t>
            </a:r>
          </a:p>
          <a:p>
            <a:pPr lvl="1">
              <a:lnSpc>
                <a:spcPct val="100000"/>
              </a:lnSpc>
            </a:pPr>
            <a:r>
              <a:rPr lang="en-US" sz="2400" dirty="0"/>
              <a:t>NZCCC (NZ)</a:t>
            </a:r>
          </a:p>
          <a:p>
            <a:pPr lvl="1">
              <a:lnSpc>
                <a:spcPct val="100000"/>
              </a:lnSpc>
            </a:pPr>
            <a:r>
              <a:rPr lang="en-US" sz="2400" dirty="0"/>
              <a:t>OACFP (Canada)</a:t>
            </a:r>
          </a:p>
          <a:p>
            <a:pPr lvl="1">
              <a:lnSpc>
                <a:spcPct val="100000"/>
              </a:lnSpc>
            </a:pPr>
            <a:r>
              <a:rPr lang="en-US" sz="2400" dirty="0"/>
              <a:t>Institute of Cemetery and Crematorium Management (UK) </a:t>
            </a:r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6D7E6F40-E81D-423F-3210-D21B03E8E6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40000" y="6310313"/>
            <a:ext cx="968795" cy="365125"/>
          </a:xfrm>
        </p:spPr>
        <p:txBody>
          <a:bodyPr/>
          <a:lstStyle/>
          <a:p>
            <a:fld id="{4CD77608-3819-479B-BB98-C216BA724EFE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1422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079378-E89F-5B9A-9E58-43F913EA69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Training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BEE172-549D-E0F0-B719-D8597D4E93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0000" y="1579348"/>
            <a:ext cx="10734552" cy="4641153"/>
          </a:xfrm>
        </p:spPr>
        <p:txBody>
          <a:bodyPr>
            <a:normAutofit/>
          </a:bodyPr>
          <a:lstStyle/>
          <a:p>
            <a:r>
              <a:rPr lang="en-AU" dirty="0"/>
              <a:t>Launch of the Learning Management System (ACCA learning Hub)</a:t>
            </a:r>
          </a:p>
          <a:p>
            <a:r>
              <a:rPr lang="en-AU" dirty="0"/>
              <a:t>Development of new professional development courses and accredited training – </a:t>
            </a:r>
          </a:p>
          <a:p>
            <a:pPr lvl="1"/>
            <a:r>
              <a:rPr lang="en-AU" dirty="0"/>
              <a:t>Cert. IV in Supporting Grieving Clients (ETA 2026)</a:t>
            </a:r>
          </a:p>
          <a:p>
            <a:pPr lvl="1"/>
            <a:r>
              <a:rPr lang="en-AU" dirty="0"/>
              <a:t>Cert. III Cemetery and Crematorium Operations (ETA 2026)</a:t>
            </a:r>
          </a:p>
          <a:p>
            <a:r>
              <a:rPr lang="en-AU" dirty="0"/>
              <a:t>2025 Course calendar available on ACCA Website – accaweb.com.au </a:t>
            </a:r>
          </a:p>
          <a:p>
            <a:r>
              <a:rPr lang="en-AU" dirty="0"/>
              <a:t>Open to CCAWA members  - affiliated membership cost </a:t>
            </a:r>
          </a:p>
          <a:p>
            <a:endParaRPr lang="en-AU" dirty="0"/>
          </a:p>
          <a:p>
            <a:endParaRPr lang="en-AU" dirty="0"/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CBC65349-9791-6DD5-5EFC-02354E47A2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40000" y="6310313"/>
            <a:ext cx="968795" cy="365125"/>
          </a:xfrm>
        </p:spPr>
        <p:txBody>
          <a:bodyPr/>
          <a:lstStyle/>
          <a:p>
            <a:fld id="{4CD77608-3819-479B-BB98-C216BA724EFE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45992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B15521F-E690-90AE-87F5-BFC377CB25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2207" y="747616"/>
            <a:ext cx="8647586" cy="4669697"/>
          </a:xfrm>
          <a:prstGeom prst="rect">
            <a:avLst/>
          </a:prstGeom>
          <a:effectLst>
            <a:softEdge rad="0"/>
          </a:effec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F57A76-EF4C-21F7-F8F6-50E225E247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40000" y="6310313"/>
            <a:ext cx="968795" cy="365125"/>
          </a:xfrm>
        </p:spPr>
        <p:txBody>
          <a:bodyPr/>
          <a:lstStyle/>
          <a:p>
            <a:fld id="{4CD77608-3819-479B-BB98-C216BA724EFE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95124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D228CB88-4E69-D533-7A83-9A76E37338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AU" dirty="0"/>
              <a:t>New to our professional development program in 2025</a:t>
            </a:r>
            <a:br>
              <a:rPr lang="en-AU" dirty="0"/>
            </a:br>
            <a:endParaRPr lang="en-AU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E828E82-6493-9FE0-C8D7-47E096E5F8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sz="2000" b="1" dirty="0">
                <a:latin typeface="Lucida Sans" panose="020B0602030504020204" pitchFamily="34" charset="77"/>
              </a:rPr>
              <a:t>New workshop topics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5219BBE-23CB-4074-3AE5-EEF6891BA2B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/>
          </a:bodyPr>
          <a:lstStyle/>
          <a:p>
            <a:r>
              <a:rPr lang="en-AU" dirty="0"/>
              <a:t>New Induction Program for new: </a:t>
            </a:r>
            <a:br>
              <a:rPr lang="en-AU" dirty="0"/>
            </a:br>
            <a:r>
              <a:rPr lang="en-AU" dirty="0"/>
              <a:t>An Introduction to Working with </a:t>
            </a:r>
            <a:br>
              <a:rPr lang="en-AU" dirty="0"/>
            </a:br>
            <a:r>
              <a:rPr lang="en-AU" dirty="0"/>
              <a:t>Grieving Clients</a:t>
            </a:r>
          </a:p>
          <a:p>
            <a:r>
              <a:rPr lang="en-AU" dirty="0"/>
              <a:t>Mental Health First Aid</a:t>
            </a:r>
          </a:p>
          <a:p>
            <a:r>
              <a:rPr lang="en-AU" dirty="0"/>
              <a:t>Compassionate Service</a:t>
            </a:r>
          </a:p>
          <a:p>
            <a:endParaRPr lang="en-AU" dirty="0"/>
          </a:p>
          <a:p>
            <a:endParaRPr lang="en-AU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ED97811-6740-CDB0-B686-962D53F8452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AU" b="1" dirty="0">
                <a:latin typeface="Lucida Sans" panose="020B0602030504020204" pitchFamily="34" charset="77"/>
              </a:rPr>
              <a:t>Masterclass for leaders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225776A3-47B1-4959-2472-0D9A59BD01A1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/>
          </a:bodyPr>
          <a:lstStyle/>
          <a:p>
            <a:r>
              <a:rPr lang="en-AU" dirty="0"/>
              <a:t>Responding to Family Violence </a:t>
            </a:r>
            <a:br>
              <a:rPr lang="en-AU" dirty="0"/>
            </a:br>
            <a:r>
              <a:rPr lang="en-AU" dirty="0"/>
              <a:t>in the Workplace</a:t>
            </a:r>
          </a:p>
          <a:p>
            <a:r>
              <a:rPr lang="en-AU" dirty="0"/>
              <a:t>Mental Health in the Workplace (Keeping Your Staff Safe)</a:t>
            </a:r>
          </a:p>
          <a:p>
            <a:r>
              <a:rPr lang="en-AU" dirty="0"/>
              <a:t>Business Planning and Strategic Thinking</a:t>
            </a:r>
          </a:p>
          <a:p>
            <a:r>
              <a:rPr lang="en-AU" dirty="0"/>
              <a:t>Workplace Bullying and Harassment</a:t>
            </a:r>
          </a:p>
          <a:p>
            <a:r>
              <a:rPr lang="en-AU" dirty="0"/>
              <a:t>Leading with Impact</a:t>
            </a:r>
          </a:p>
          <a:p>
            <a:endParaRPr lang="en-AU" dirty="0"/>
          </a:p>
          <a:p>
            <a:endParaRPr lang="en-AU" dirty="0"/>
          </a:p>
        </p:txBody>
      </p:sp>
      <p:sp>
        <p:nvSpPr>
          <p:cNvPr id="12" name="Slide Number Placeholder 3">
            <a:extLst>
              <a:ext uri="{FF2B5EF4-FFF2-40B4-BE49-F238E27FC236}">
                <a16:creationId xmlns:a16="http://schemas.microsoft.com/office/drawing/2014/main" id="{7199796E-4444-8AFE-71A3-4618A1D02C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40000" y="6310313"/>
            <a:ext cx="968795" cy="365125"/>
          </a:xfrm>
        </p:spPr>
        <p:txBody>
          <a:bodyPr/>
          <a:lstStyle/>
          <a:p>
            <a:fld id="{4CD77608-3819-479B-BB98-C216BA724EFE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6744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1D37B7-7251-66B2-D616-3E5AAA2298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/>
              <a:t>New Staff/ Induction </a:t>
            </a:r>
            <a:br>
              <a:rPr lang="en-US" sz="4000" dirty="0"/>
            </a:br>
            <a:r>
              <a:rPr lang="en-US" sz="4000" dirty="0"/>
              <a:t>(online and self paced)</a:t>
            </a:r>
            <a:endParaRPr lang="en-AU" sz="40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251F229-E59D-0586-7EAF-188CD7C546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0000" y="2897203"/>
            <a:ext cx="6894260" cy="332329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/>
              <a:t>Introduction to grief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How to effectively supporting grieving clients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How to manage Challenging Behaviors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Managing your own self care and building resilience </a:t>
            </a:r>
            <a:endParaRPr lang="en-AU" dirty="0"/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7F7D016C-8379-94F1-A77F-C74E5419D9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40000" y="6310313"/>
            <a:ext cx="968795" cy="365125"/>
          </a:xfrm>
        </p:spPr>
        <p:txBody>
          <a:bodyPr/>
          <a:lstStyle/>
          <a:p>
            <a:fld id="{4CD77608-3819-479B-BB98-C216BA724EFE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31132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F592B0-EA17-36D1-8683-0338197E10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Existing Staff Training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B8AFE1-7125-EE52-DF27-4278AFDB2A8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Vicarious Trauma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Managing Challenging Behaviors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Supporting Grieving Clients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Professional Boundaries in the Workplace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Compassionate Service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Negotiation and Conflict Management</a:t>
            </a:r>
          </a:p>
          <a:p>
            <a:endParaRPr lang="en-AU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C441AC5-20F8-B216-E49D-6DCED1B3F30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Working with Diversity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Transitioning into Leadership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Mental Health First Aid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The Accidental Mediator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Group Supervision/mentoring</a:t>
            </a:r>
          </a:p>
          <a:p>
            <a:pPr marL="0" indent="0">
              <a:buNone/>
            </a:pPr>
            <a:endParaRPr lang="en-AU" dirty="0"/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21EEC0F8-6597-C297-52FF-94B6124BC2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40000" y="6310313"/>
            <a:ext cx="968795" cy="365125"/>
          </a:xfrm>
        </p:spPr>
        <p:txBody>
          <a:bodyPr/>
          <a:lstStyle/>
          <a:p>
            <a:fld id="{4CD77608-3819-479B-BB98-C216BA724EFE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32390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739D35-C32F-64BA-220C-090C85D3A2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Leadership Masterclass (2-3 hours)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C6E8B7-8829-F89F-8433-E3D61A70240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Transitioning into Leadership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Responding to Family Violence in the Workplace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Mental Health in the Workplace</a:t>
            </a:r>
            <a:br>
              <a:rPr lang="en-US" sz="2800" dirty="0"/>
            </a:br>
            <a:r>
              <a:rPr lang="en-US" sz="2800" dirty="0"/>
              <a:t>(Keeping your staff safe)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Leading Difficult Conversations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Vicarious Trauma for Leaders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Individual Mentoring Sessions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Individual supervision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Group mentoring sessions</a:t>
            </a:r>
          </a:p>
          <a:p>
            <a:endParaRPr lang="en-AU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293FCC-F148-E7A9-14B7-70B2857826C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Leading with Impact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Business Planning and Strategic Thinking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Writing Business Cases and Proposals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Managing your Budget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Managing a Diverse Workplace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The Accidental Mediator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Mental Health First Aid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Media Training (full day)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Workplace Bullying and Harassment </a:t>
            </a:r>
          </a:p>
          <a:p>
            <a:endParaRPr lang="en-AU" dirty="0"/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79D16FB8-B759-BC58-2A6A-0CC67BA05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40000" y="6310313"/>
            <a:ext cx="968795" cy="365125"/>
          </a:xfrm>
        </p:spPr>
        <p:txBody>
          <a:bodyPr/>
          <a:lstStyle/>
          <a:p>
            <a:fld id="{4CD77608-3819-479B-BB98-C216BA724EFE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2747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Callout 2">
            <a:extLst>
              <a:ext uri="{FF2B5EF4-FFF2-40B4-BE49-F238E27FC236}">
                <a16:creationId xmlns:a16="http://schemas.microsoft.com/office/drawing/2014/main" id="{6A4A6B06-76B7-F0AE-B1B3-A4D26541ECDB}"/>
              </a:ext>
            </a:extLst>
          </p:cNvPr>
          <p:cNvSpPr/>
          <p:nvPr/>
        </p:nvSpPr>
        <p:spPr>
          <a:xfrm>
            <a:off x="722087" y="1157514"/>
            <a:ext cx="4226187" cy="2831545"/>
          </a:xfrm>
          <a:prstGeom prst="wedgeEllipseCallou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3200" dirty="0">
                <a:latin typeface="Calibri" panose="020F0502020204030204" pitchFamily="34" charset="0"/>
                <a:cs typeface="Calibri" panose="020F0502020204030204" pitchFamily="34" charset="0"/>
              </a:rPr>
              <a:t>What’s next after I complete the available workshops?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55110EF-495F-BD03-BECD-3F5418416254}"/>
              </a:ext>
            </a:extLst>
          </p:cNvPr>
          <p:cNvSpPr txBox="1"/>
          <p:nvPr/>
        </p:nvSpPr>
        <p:spPr>
          <a:xfrm>
            <a:off x="5239302" y="2582910"/>
            <a:ext cx="6330263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Introducing mentoring sessions</a:t>
            </a:r>
          </a:p>
          <a:p>
            <a:endParaRPr lang="en-AU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AU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Wingdings" pitchFamily="2" charset="2"/>
              <a:buChar char="§"/>
            </a:pPr>
            <a:r>
              <a:rPr lang="en-AU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Regular 1.5-hour sessions for staff and leaders 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en-AU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Continue to practice and enhance your skills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en-AU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Explore individual case studies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en-AU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Self reflect in a safe space</a:t>
            </a:r>
          </a:p>
          <a:p>
            <a:endParaRPr lang="en-AU" dirty="0" err="1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575AE86-0C50-03A7-2209-B09B5340107A}"/>
              </a:ext>
            </a:extLst>
          </p:cNvPr>
          <p:cNvSpPr txBox="1"/>
          <p:nvPr/>
        </p:nvSpPr>
        <p:spPr>
          <a:xfrm>
            <a:off x="5239302" y="966492"/>
            <a:ext cx="644576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9592"/>
                </a:solidFill>
                <a:latin typeface="Lucida Sans" panose="020B0602030504020204" pitchFamily="34" charset="77"/>
              </a:rPr>
              <a:t>New to our professional </a:t>
            </a:r>
            <a:br>
              <a:rPr lang="en-US" sz="2800" dirty="0">
                <a:solidFill>
                  <a:srgbClr val="009592"/>
                </a:solidFill>
                <a:latin typeface="Lucida Sans" panose="020B0602030504020204" pitchFamily="34" charset="77"/>
              </a:rPr>
            </a:br>
            <a:r>
              <a:rPr lang="en-US" sz="2800" dirty="0">
                <a:solidFill>
                  <a:srgbClr val="009592"/>
                </a:solidFill>
                <a:latin typeface="Lucida Sans" panose="020B0602030504020204" pitchFamily="34" charset="77"/>
              </a:rPr>
              <a:t>development program in 2025</a:t>
            </a:r>
            <a:endParaRPr lang="en-AU" sz="2800" dirty="0">
              <a:solidFill>
                <a:srgbClr val="009592"/>
              </a:solidFill>
              <a:latin typeface="Lucida Sans" panose="020B0602030504020204" pitchFamily="34" charset="77"/>
            </a:endParaRPr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ED2B7C1F-E27B-9190-994A-7A2E90970E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40000" y="6310313"/>
            <a:ext cx="968795" cy="365125"/>
          </a:xfrm>
        </p:spPr>
        <p:txBody>
          <a:bodyPr/>
          <a:lstStyle/>
          <a:p>
            <a:fld id="{4CD77608-3819-479B-BB98-C216BA724EFE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10357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CDC30B-0E9C-F1E7-CE66-7DAD53E540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475635"/>
            <a:ext cx="9393273" cy="1013901"/>
          </a:xfrm>
        </p:spPr>
        <p:txBody>
          <a:bodyPr>
            <a:noAutofit/>
          </a:bodyPr>
          <a:lstStyle/>
          <a:p>
            <a:r>
              <a:rPr lang="en-AU" sz="3200" dirty="0"/>
              <a:t>In development: </a:t>
            </a:r>
            <a:br>
              <a:rPr lang="en-AU" sz="3600" dirty="0"/>
            </a:br>
            <a:r>
              <a:rPr lang="en-AU" sz="3600" dirty="0"/>
              <a:t>Accredited Training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FDF216-D4B8-8B1A-F975-116CE7512E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0000" y="1790299"/>
            <a:ext cx="7121709" cy="4677878"/>
          </a:xfrm>
        </p:spPr>
        <p:txBody>
          <a:bodyPr>
            <a:normAutofit fontScale="77500" lnSpcReduction="20000"/>
          </a:bodyPr>
          <a:lstStyle/>
          <a:p>
            <a:r>
              <a:rPr lang="en-AU" dirty="0"/>
              <a:t>Our consultation process has identified the need to develop additional accredited training to retain ACCA’s workforce and provide qualifications to staff in the cemetery and funeral sectors. </a:t>
            </a:r>
          </a:p>
          <a:p>
            <a:r>
              <a:rPr lang="en-AU" dirty="0"/>
              <a:t>Work is underway to develop a Certificate IV in Supporting Grieving Clients.  Currently being submitted to Australian Skills Quality Authority for approval. </a:t>
            </a:r>
          </a:p>
          <a:p>
            <a:r>
              <a:rPr lang="en-AU" dirty="0"/>
              <a:t>Discussions underway with an RTO to deliver </a:t>
            </a:r>
            <a:r>
              <a:rPr lang="en-US" dirty="0"/>
              <a:t>SIF30113 Certificate III in Cemetery and Crematorium Operations in the near future across Australia. </a:t>
            </a:r>
            <a:endParaRPr lang="en-AU" dirty="0"/>
          </a:p>
          <a:p>
            <a:endParaRPr lang="en-AU" dirty="0"/>
          </a:p>
        </p:txBody>
      </p:sp>
      <p:pic>
        <p:nvPicPr>
          <p:cNvPr id="5" name="Picture Placeholder 9" descr="A person talking to a person&#10;&#10;Description automatically generated">
            <a:extLst>
              <a:ext uri="{FF2B5EF4-FFF2-40B4-BE49-F238E27FC236}">
                <a16:creationId xmlns:a16="http://schemas.microsoft.com/office/drawing/2014/main" id="{8C1CB444-6460-84C5-2C8E-1AF216C952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71" r="35977" b="508"/>
          <a:stretch/>
        </p:blipFill>
        <p:spPr>
          <a:xfrm>
            <a:off x="8130139" y="0"/>
            <a:ext cx="4061861" cy="6863861"/>
          </a:xfrm>
          <a:prstGeom prst="rect">
            <a:avLst/>
          </a:prstGeom>
        </p:spPr>
      </p:pic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F3403C68-53D6-F3A9-C11B-9D5C40F5D4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40000" y="6310313"/>
            <a:ext cx="968795" cy="365125"/>
          </a:xfrm>
        </p:spPr>
        <p:txBody>
          <a:bodyPr/>
          <a:lstStyle/>
          <a:p>
            <a:fld id="{4CD77608-3819-479B-BB98-C216BA724EFE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25631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9909C5B-AFCE-4BBD-1486-B6D61F7F9BB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1894" t="-6904" r="-1894" b="3117"/>
          <a:stretch/>
        </p:blipFill>
        <p:spPr>
          <a:xfrm>
            <a:off x="1892813" y="590550"/>
            <a:ext cx="8636281" cy="4956048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EE61E6-9055-9A07-45CE-17FA485C72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40000" y="6310313"/>
            <a:ext cx="968795" cy="365125"/>
          </a:xfrm>
        </p:spPr>
        <p:txBody>
          <a:bodyPr/>
          <a:lstStyle/>
          <a:p>
            <a:fld id="{4CD77608-3819-479B-BB98-C216BA724EFE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88455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BE2111-4E5B-124E-A18F-9C85397295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dirty="0"/>
              <a:t>Australasian Safety Advisory Committee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B12D0A-992D-67E3-D686-97147525B8C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endParaRPr lang="en-AU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39C24B-0E8A-DD7D-2152-C6D5DA7FD58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AU" dirty="0"/>
              <a:t>Representatives from across the sector (Australia and New Zealand)</a:t>
            </a:r>
          </a:p>
          <a:p>
            <a:r>
              <a:rPr lang="en-AU" dirty="0"/>
              <a:t>Working on issues impacting the sector</a:t>
            </a:r>
          </a:p>
          <a:p>
            <a:r>
              <a:rPr lang="en-AU" dirty="0"/>
              <a:t>Sharing of ideas and resources to ensure the safety for all staff in the sector </a:t>
            </a:r>
          </a:p>
          <a:p>
            <a:endParaRPr lang="en-AU" dirty="0"/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5052EFB9-5816-EF40-9AE6-EC41971D5A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77608-3819-479B-BB98-C216BA724EFE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5" name="Content Placeholder 6">
            <a:extLst>
              <a:ext uri="{FF2B5EF4-FFF2-40B4-BE49-F238E27FC236}">
                <a16:creationId xmlns:a16="http://schemas.microsoft.com/office/drawing/2014/main" id="{DB93AEB1-8483-CEA4-6B46-7152AE7FC9B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767" r="7679" b="-1"/>
          <a:stretch/>
        </p:blipFill>
        <p:spPr>
          <a:xfrm>
            <a:off x="737186" y="1947511"/>
            <a:ext cx="5042813" cy="400176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0633713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73026E-7DB8-0B7A-DD54-3521DDDFE5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sz="4000" dirty="0"/>
              <a:t>What’s coming up in 2025/26?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3C511B-6874-BB0E-D5F7-4ED900273E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999" y="2562224"/>
            <a:ext cx="11112001" cy="4021455"/>
          </a:xfrm>
        </p:spPr>
        <p:txBody>
          <a:bodyPr>
            <a:normAutofit fontScale="92500"/>
          </a:bodyPr>
          <a:lstStyle/>
          <a:p>
            <a:r>
              <a:rPr lang="en-AU" dirty="0"/>
              <a:t>Mid-Year Seminar – July 16</a:t>
            </a:r>
            <a:r>
              <a:rPr lang="en-AU" baseline="30000" dirty="0"/>
              <a:t>th</a:t>
            </a:r>
            <a:r>
              <a:rPr lang="en-AU" dirty="0"/>
              <a:t>/ 17</a:t>
            </a:r>
            <a:r>
              <a:rPr lang="en-AU" baseline="30000" dirty="0"/>
              <a:t>th</a:t>
            </a:r>
            <a:r>
              <a:rPr lang="en-AU" dirty="0"/>
              <a:t>  Brisbane/ North Stradbroke Island</a:t>
            </a:r>
          </a:p>
          <a:p>
            <a:pPr lvl="1"/>
            <a:r>
              <a:rPr lang="en-US" dirty="0"/>
              <a:t>Talks on workplace safety , monument safety,  Muslim and aboriginal burial and funeral practices,  working with Community group “ Friend of the Cemetery” </a:t>
            </a:r>
          </a:p>
          <a:p>
            <a:r>
              <a:rPr lang="en-AU" dirty="0"/>
              <a:t>Annual Conference – Sydney – September 14</a:t>
            </a:r>
            <a:r>
              <a:rPr lang="en-AU" baseline="30000" dirty="0"/>
              <a:t>th</a:t>
            </a:r>
            <a:r>
              <a:rPr lang="en-AU" dirty="0"/>
              <a:t>-17</a:t>
            </a:r>
            <a:r>
              <a:rPr lang="en-AU" baseline="30000" dirty="0"/>
              <a:t>th</a:t>
            </a:r>
            <a:r>
              <a:rPr lang="en-AU" dirty="0"/>
              <a:t> </a:t>
            </a:r>
          </a:p>
          <a:p>
            <a:r>
              <a:rPr lang="en-AU" dirty="0"/>
              <a:t>Study tours </a:t>
            </a:r>
          </a:p>
          <a:p>
            <a:pPr lvl="1"/>
            <a:r>
              <a:rPr lang="en-AU" dirty="0"/>
              <a:t>China Cemetery tours  May 11</a:t>
            </a:r>
            <a:r>
              <a:rPr lang="en-AU" baseline="30000" dirty="0"/>
              <a:t>th</a:t>
            </a:r>
            <a:r>
              <a:rPr lang="en-AU" dirty="0"/>
              <a:t>-18</a:t>
            </a:r>
            <a:r>
              <a:rPr lang="en-AU" baseline="30000" dirty="0"/>
              <a:t>th</a:t>
            </a:r>
            <a:r>
              <a:rPr lang="en-AU" dirty="0"/>
              <a:t>, </a:t>
            </a:r>
          </a:p>
          <a:p>
            <a:pPr lvl="1"/>
            <a:r>
              <a:rPr lang="en-AU" dirty="0" err="1"/>
              <a:t>Orthometals</a:t>
            </a:r>
            <a:r>
              <a:rPr lang="en-AU" dirty="0"/>
              <a:t> Europe 2025-  June 4</a:t>
            </a:r>
            <a:r>
              <a:rPr lang="en-AU" baseline="30000" dirty="0"/>
              <a:t>th</a:t>
            </a:r>
            <a:r>
              <a:rPr lang="en-AU" dirty="0"/>
              <a:t>-June 12</a:t>
            </a:r>
            <a:r>
              <a:rPr lang="en-AU" baseline="30000" dirty="0"/>
              <a:t>th</a:t>
            </a:r>
            <a:r>
              <a:rPr lang="en-AU" dirty="0"/>
              <a:t> </a:t>
            </a:r>
          </a:p>
          <a:p>
            <a:endParaRPr lang="en-AU" dirty="0"/>
          </a:p>
          <a:p>
            <a:endParaRPr lang="en-AU" dirty="0"/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5C0DAFDD-DEA3-6001-6678-25BF44A130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40000" y="6310313"/>
            <a:ext cx="968795" cy="365125"/>
          </a:xfrm>
        </p:spPr>
        <p:txBody>
          <a:bodyPr/>
          <a:lstStyle/>
          <a:p>
            <a:fld id="{4CD77608-3819-479B-BB98-C216BA724EFE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34841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5745E7-69E1-6218-74EA-DCB3F9658F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Kristy Constantine </a:t>
            </a:r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60423FBE-2E57-2A64-6F66-B824CD1CF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40000" y="6310313"/>
            <a:ext cx="968795" cy="365125"/>
          </a:xfrm>
        </p:spPr>
        <p:txBody>
          <a:bodyPr/>
          <a:lstStyle/>
          <a:p>
            <a:fld id="{4CD77608-3819-479B-BB98-C216BA724EFE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03731325-A7B2-1520-4396-F5BB407FBF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7685" y="2583273"/>
            <a:ext cx="5941341" cy="3658276"/>
          </a:xfrm>
        </p:spPr>
        <p:txBody>
          <a:bodyPr/>
          <a:lstStyle/>
          <a:p>
            <a:pPr marL="0" indent="0">
              <a:buNone/>
            </a:pPr>
            <a:r>
              <a:rPr lang="en-AU" dirty="0"/>
              <a:t>ce@bcb.wa.gov.au </a:t>
            </a:r>
          </a:p>
          <a:p>
            <a:r>
              <a:rPr lang="en-AU" dirty="0"/>
              <a:t>08 972 13191</a:t>
            </a:r>
          </a:p>
          <a:p>
            <a:pPr marL="0" indent="0">
              <a:buNone/>
            </a:pPr>
            <a:r>
              <a:rPr lang="en-AU" sz="4000" dirty="0"/>
              <a:t>Questions?</a:t>
            </a:r>
          </a:p>
        </p:txBody>
      </p:sp>
      <p:pic>
        <p:nvPicPr>
          <p:cNvPr id="8" name="Graphic 7" descr="Envelope with solid fill">
            <a:extLst>
              <a:ext uri="{FF2B5EF4-FFF2-40B4-BE49-F238E27FC236}">
                <a16:creationId xmlns:a16="http://schemas.microsoft.com/office/drawing/2014/main" id="{BEB44FAA-7288-E43A-AFF2-91F5515A07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9999" y="2652039"/>
            <a:ext cx="597686" cy="597686"/>
          </a:xfrm>
          <a:prstGeom prst="rect">
            <a:avLst/>
          </a:prstGeom>
        </p:spPr>
      </p:pic>
      <p:pic>
        <p:nvPicPr>
          <p:cNvPr id="9" name="Graphic 8" descr="Receiver with solid fill">
            <a:extLst>
              <a:ext uri="{FF2B5EF4-FFF2-40B4-BE49-F238E27FC236}">
                <a16:creationId xmlns:a16="http://schemas.microsoft.com/office/drawing/2014/main" id="{6CC90492-F76E-AAAC-501A-9D1AB90EF6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81625" y="3305619"/>
            <a:ext cx="498252" cy="498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62113"/>
      </p:ext>
    </p:extLst>
  </p:cSld>
  <p:clrMapOvr>
    <a:masterClrMapping/>
  </p:clrMapOvr>
</p:sld>
</file>

<file path=ppt/theme/theme1.xml><?xml version="1.0" encoding="utf-8"?>
<a:theme xmlns:a="http://schemas.openxmlformats.org/drawingml/2006/main" name="ACCA Presentation Template">
  <a:themeElements>
    <a:clrScheme name="Glow">
      <a:dk1>
        <a:sysClr val="windowText" lastClr="000000"/>
      </a:dk1>
      <a:lt1>
        <a:sysClr val="window" lastClr="FFFFFF"/>
      </a:lt1>
      <a:dk2>
        <a:srgbClr val="000000"/>
      </a:dk2>
      <a:lt2>
        <a:srgbClr val="F2F2F2"/>
      </a:lt2>
      <a:accent1>
        <a:srgbClr val="00BAC8"/>
      </a:accent1>
      <a:accent2>
        <a:srgbClr val="794DFF"/>
      </a:accent2>
      <a:accent3>
        <a:srgbClr val="00D17D"/>
      </a:accent3>
      <a:accent4>
        <a:srgbClr val="E69500"/>
      </a:accent4>
      <a:accent5>
        <a:srgbClr val="FE5D21"/>
      </a:accent5>
      <a:accent6>
        <a:srgbClr val="404040"/>
      </a:accent6>
      <a:hlink>
        <a:srgbClr val="3E8FF1"/>
      </a:hlink>
      <a:folHlink>
        <a:srgbClr val="939393"/>
      </a:folHlink>
    </a:clrScheme>
    <a:fontScheme name="Blur">
      <a:majorFont>
        <a:latin typeface="Bell MT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lowVTI" id="{D5B5AA20-F6D3-43B8-AF6B-ECAF69256418}" vid="{93025AB5-1D44-4CD3-9BC3-729F6E11E04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239602AA7863F4DA4A106E07DE187F9" ma:contentTypeVersion="18" ma:contentTypeDescription="Create a new document." ma:contentTypeScope="" ma:versionID="e521d1a19ec84d3f5414f1fc75a09417">
  <xsd:schema xmlns:xsd="http://www.w3.org/2001/XMLSchema" xmlns:xs="http://www.w3.org/2001/XMLSchema" xmlns:p="http://schemas.microsoft.com/office/2006/metadata/properties" xmlns:ns2="99db1d8d-5694-4a23-a06e-818512b46aa5" xmlns:ns3="758e6ffd-3e9f-4099-8abe-8f9ff3d80b8a" targetNamespace="http://schemas.microsoft.com/office/2006/metadata/properties" ma:root="true" ma:fieldsID="3483c96d57ce01065a8c0e31320e6e0e" ns2:_="" ns3:_="">
    <xsd:import namespace="99db1d8d-5694-4a23-a06e-818512b46aa5"/>
    <xsd:import namespace="758e6ffd-3e9f-4099-8abe-8f9ff3d80b8a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AutoKeyPoints" minOccurs="0"/>
                <xsd:element ref="ns3:MediaServiceKeyPoints" minOccurs="0"/>
                <xsd:element ref="ns3:MediaServiceLocation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9db1d8d-5694-4a23-a06e-818512b46aa5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d3d1b1fd-158f-4dd4-8412-a76f976dff88}" ma:internalName="TaxCatchAll" ma:showField="CatchAllData" ma:web="99db1d8d-5694-4a23-a06e-818512b46aa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58e6ffd-3e9f-4099-8abe-8f9ff3d80b8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90136d01-68b7-43a3-a889-6a51929cbcd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9db1d8d-5694-4a23-a06e-818512b46aa5" xsi:nil="true"/>
    <lcf76f155ced4ddcb4097134ff3c332f xmlns="758e6ffd-3e9f-4099-8abe-8f9ff3d80b8a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ADBE9ABC-6D02-4F46-811C-3CC5D88769C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9db1d8d-5694-4a23-a06e-818512b46aa5"/>
    <ds:schemaRef ds:uri="758e6ffd-3e9f-4099-8abe-8f9ff3d80b8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49832C6-CB0E-4758-8D86-3901A16DED6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27FF3AF-23E6-4536-AD9F-9E0F60014EFB}">
  <ds:schemaRefs>
    <ds:schemaRef ds:uri="http://schemas.microsoft.com/office/2006/metadata/properties"/>
    <ds:schemaRef ds:uri="http://schemas.microsoft.com/office/infopath/2007/PartnerControls"/>
    <ds:schemaRef ds:uri="96a4daec-d2df-44af-928e-98b4a5d94e49"/>
    <ds:schemaRef ds:uri="269a2314-0c08-4485-a333-ab823305e599"/>
    <ds:schemaRef ds:uri="99db1d8d-5694-4a23-a06e-818512b46aa5"/>
    <ds:schemaRef ds:uri="758e6ffd-3e9f-4099-8abe-8f9ff3d80b8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373</TotalTime>
  <Words>1015</Words>
  <Application>Microsoft Office PowerPoint</Application>
  <PresentationFormat>Widescreen</PresentationFormat>
  <Paragraphs>139</Paragraphs>
  <Slides>15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Aptos</vt:lpstr>
      <vt:lpstr>Arial</vt:lpstr>
      <vt:lpstr>Calibri</vt:lpstr>
      <vt:lpstr>Cambria</vt:lpstr>
      <vt:lpstr>Lucida Sans</vt:lpstr>
      <vt:lpstr>Wingdings</vt:lpstr>
      <vt:lpstr>ACCA Presentation Template</vt:lpstr>
      <vt:lpstr>CCAWA </vt:lpstr>
      <vt:lpstr>Who are we?</vt:lpstr>
      <vt:lpstr>Strategic Focus</vt:lpstr>
      <vt:lpstr>Training</vt:lpstr>
      <vt:lpstr>PowerPoint Presentation</vt:lpstr>
      <vt:lpstr>New to our professional development program in 2025 </vt:lpstr>
      <vt:lpstr>New Staff/ Induction  (online and self paced)</vt:lpstr>
      <vt:lpstr>Existing Staff Training </vt:lpstr>
      <vt:lpstr>Leadership Masterclass (2-3 hours)</vt:lpstr>
      <vt:lpstr>PowerPoint Presentation</vt:lpstr>
      <vt:lpstr>In development:  Accredited Training</vt:lpstr>
      <vt:lpstr>PowerPoint Presentation</vt:lpstr>
      <vt:lpstr>Australasian Safety Advisory Committee</vt:lpstr>
      <vt:lpstr>What’s coming up in 2025/26?</vt:lpstr>
      <vt:lpstr>Kristy Constantine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Christian Bowman</dc:creator>
  <cp:lastModifiedBy>Kristy Constantine</cp:lastModifiedBy>
  <cp:revision>28</cp:revision>
  <dcterms:created xsi:type="dcterms:W3CDTF">2025-01-12T10:48:57Z</dcterms:created>
  <dcterms:modified xsi:type="dcterms:W3CDTF">2025-03-27T06:43:07Z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0x0101008239602AA7863F4DA4A106E07DE187F9</vt:lpwstr>
  </property>
</Properties>
</file>